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6" r:id="rId4"/>
  </p:sld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3" d="100"/>
          <a:sy n="73" d="100"/>
        </p:scale>
        <p:origin x="618"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viewProps" Target="viewProps.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5756FB-E05E-443F-88A1-CFC90638997C}"/>
              </a:ext>
            </a:extLst>
          </p:cNvPr>
          <p:cNvSpPr>
            <a:spLocks noGrp="1"/>
          </p:cNvSpPr>
          <p:nvPr>
            <p:ph type="ctrTitle"/>
          </p:nvPr>
        </p:nvSpPr>
        <p:spPr>
          <a:xfrm>
            <a:off x="1084727" y="1597961"/>
            <a:ext cx="9144000" cy="3162300"/>
          </a:xfrm>
        </p:spPr>
        <p:txBody>
          <a:bodyPr anchor="b">
            <a:normAutofit/>
          </a:bodyPr>
          <a:lstStyle>
            <a:lvl1pPr algn="l">
              <a:defRPr sz="3200"/>
            </a:lvl1pPr>
          </a:lstStyle>
          <a:p>
            <a:r>
              <a:rPr lang="en-US" dirty="0"/>
              <a:t>Click to edit Master title style</a:t>
            </a:r>
          </a:p>
        </p:txBody>
      </p:sp>
      <p:sp>
        <p:nvSpPr>
          <p:cNvPr id="3" name="Subtitle 2">
            <a:extLst>
              <a:ext uri="{FF2B5EF4-FFF2-40B4-BE49-F238E27FC236}">
                <a16:creationId xmlns:a16="http://schemas.microsoft.com/office/drawing/2014/main" id="{3C5DA97A-281B-4A77-9D2C-C5E6A860E645}"/>
              </a:ext>
            </a:extLst>
          </p:cNvPr>
          <p:cNvSpPr>
            <a:spLocks noGrp="1"/>
          </p:cNvSpPr>
          <p:nvPr>
            <p:ph type="subTitle" idx="1"/>
          </p:nvPr>
        </p:nvSpPr>
        <p:spPr>
          <a:xfrm>
            <a:off x="1084727" y="4902488"/>
            <a:ext cx="9144000" cy="985075"/>
          </a:xfrm>
        </p:spPr>
        <p:txBody>
          <a:bodyPr>
            <a:normAutofit/>
          </a:bodyPr>
          <a:lstStyle>
            <a:lvl1pPr marL="0" indent="0" algn="l">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A5FD7BAE-E194-4223-BB4E-5E487863F5BE}"/>
              </a:ext>
            </a:extLst>
          </p:cNvPr>
          <p:cNvSpPr>
            <a:spLocks noGrp="1"/>
          </p:cNvSpPr>
          <p:nvPr>
            <p:ph type="dt" sz="half" idx="10"/>
          </p:nvPr>
        </p:nvSpPr>
        <p:spPr/>
        <p:txBody>
          <a:bodyPr/>
          <a:lstStyle/>
          <a:p>
            <a:fld id="{8C28A28C-4C6A-46EA-90C0-4EE0B89CC5C7}" type="datetimeFigureOut">
              <a:rPr lang="en-US" smtClean="0"/>
              <a:t>7/10/2021</a:t>
            </a:fld>
            <a:endParaRPr lang="en-US" dirty="0"/>
          </a:p>
        </p:txBody>
      </p:sp>
      <p:sp>
        <p:nvSpPr>
          <p:cNvPr id="5" name="Footer Placeholder 4">
            <a:extLst>
              <a:ext uri="{FF2B5EF4-FFF2-40B4-BE49-F238E27FC236}">
                <a16:creationId xmlns:a16="http://schemas.microsoft.com/office/drawing/2014/main" id="{9721F6C9-7279-4DF8-9462-3EFEFA03FB5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C457072-0A38-49AD-8D0D-0E42DD488E4F}"/>
              </a:ext>
            </a:extLst>
          </p:cNvPr>
          <p:cNvSpPr>
            <a:spLocks noGrp="1"/>
          </p:cNvSpPr>
          <p:nvPr>
            <p:ph type="sldNum" sz="quarter" idx="12"/>
          </p:nvPr>
        </p:nvSpPr>
        <p:spPr/>
        <p:txBody>
          <a:bodyPr/>
          <a:lstStyle/>
          <a:p>
            <a:fld id="{5DEF7F31-0B8A-474A-B86C-91F381754329}" type="slidenum">
              <a:rPr lang="en-US" smtClean="0"/>
              <a:t>‹#›</a:t>
            </a:fld>
            <a:endParaRPr lang="en-US" dirty="0"/>
          </a:p>
        </p:txBody>
      </p:sp>
    </p:spTree>
    <p:extLst>
      <p:ext uri="{BB962C8B-B14F-4D97-AF65-F5344CB8AC3E}">
        <p14:creationId xmlns:p14="http://schemas.microsoft.com/office/powerpoint/2010/main" val="40593702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489E81-5CFF-4A28-B9C8-5D54E51DF202}"/>
              </a:ext>
            </a:extLst>
          </p:cNvPr>
          <p:cNvSpPr>
            <a:spLocks noGrp="1"/>
          </p:cNvSpPr>
          <p:nvPr>
            <p:ph type="title"/>
          </p:nvPr>
        </p:nvSpPr>
        <p:spPr/>
        <p:txBody>
          <a:bodyPr/>
          <a:lstStyle/>
          <a:p>
            <a:r>
              <a:rPr lang="en-US" dirty="0"/>
              <a:t>Click to edit Master title style</a:t>
            </a:r>
          </a:p>
        </p:txBody>
      </p:sp>
      <p:sp>
        <p:nvSpPr>
          <p:cNvPr id="3" name="Vertical Text Placeholder 2">
            <a:extLst>
              <a:ext uri="{FF2B5EF4-FFF2-40B4-BE49-F238E27FC236}">
                <a16:creationId xmlns:a16="http://schemas.microsoft.com/office/drawing/2014/main" id="{158A4CC8-DCB0-4E94-98A7-236E3D18667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DD1F802-21C2-44B2-A419-55469D826571}"/>
              </a:ext>
            </a:extLst>
          </p:cNvPr>
          <p:cNvSpPr>
            <a:spLocks noGrp="1"/>
          </p:cNvSpPr>
          <p:nvPr>
            <p:ph type="dt" sz="half" idx="10"/>
          </p:nvPr>
        </p:nvSpPr>
        <p:spPr/>
        <p:txBody>
          <a:bodyPr/>
          <a:lstStyle/>
          <a:p>
            <a:fld id="{8C28A28C-4C6A-46EA-90C0-4EE0B89CC5C7}" type="datetimeFigureOut">
              <a:rPr lang="en-US" smtClean="0"/>
              <a:t>7/10/2021</a:t>
            </a:fld>
            <a:endParaRPr lang="en-US"/>
          </a:p>
        </p:txBody>
      </p:sp>
      <p:sp>
        <p:nvSpPr>
          <p:cNvPr id="5" name="Footer Placeholder 4">
            <a:extLst>
              <a:ext uri="{FF2B5EF4-FFF2-40B4-BE49-F238E27FC236}">
                <a16:creationId xmlns:a16="http://schemas.microsoft.com/office/drawing/2014/main" id="{84BDB709-08FF-4C4A-8670-4CCA9146F9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5395375-1CC8-4950-8439-877451C4266D}"/>
              </a:ext>
            </a:extLst>
          </p:cNvPr>
          <p:cNvSpPr>
            <a:spLocks noGrp="1"/>
          </p:cNvSpPr>
          <p:nvPr>
            <p:ph type="sldNum" sz="quarter" idx="12"/>
          </p:nvPr>
        </p:nvSpPr>
        <p:spPr/>
        <p:txBody>
          <a:bodyPr/>
          <a:lstStyle/>
          <a:p>
            <a:fld id="{5DEF7F31-0B8A-474A-B86C-91F381754329}" type="slidenum">
              <a:rPr lang="en-US" smtClean="0"/>
              <a:t>‹#›</a:t>
            </a:fld>
            <a:endParaRPr lang="en-US"/>
          </a:p>
        </p:txBody>
      </p:sp>
    </p:spTree>
    <p:extLst>
      <p:ext uri="{BB962C8B-B14F-4D97-AF65-F5344CB8AC3E}">
        <p14:creationId xmlns:p14="http://schemas.microsoft.com/office/powerpoint/2010/main" val="2441932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CE8BDF0-A155-454D-B3E2-AD15D0905A62}"/>
              </a:ext>
            </a:extLst>
          </p:cNvPr>
          <p:cNvSpPr>
            <a:spLocks noGrp="1"/>
          </p:cNvSpPr>
          <p:nvPr>
            <p:ph type="title" orient="vert"/>
          </p:nvPr>
        </p:nvSpPr>
        <p:spPr>
          <a:xfrm>
            <a:off x="9073242" y="827313"/>
            <a:ext cx="2280557" cy="5061857"/>
          </a:xfrm>
        </p:spPr>
        <p:txBody>
          <a:bodyPr vert="eaVert"/>
          <a:lstStyle/>
          <a:p>
            <a:r>
              <a:rPr lang="en-US" dirty="0"/>
              <a:t>Click to edit Master title style</a:t>
            </a:r>
          </a:p>
        </p:txBody>
      </p:sp>
      <p:sp>
        <p:nvSpPr>
          <p:cNvPr id="3" name="Vertical Text Placeholder 2">
            <a:extLst>
              <a:ext uri="{FF2B5EF4-FFF2-40B4-BE49-F238E27FC236}">
                <a16:creationId xmlns:a16="http://schemas.microsoft.com/office/drawing/2014/main" id="{07244E0D-96EC-4B35-BA5C-5DAFCC7281AE}"/>
              </a:ext>
            </a:extLst>
          </p:cNvPr>
          <p:cNvSpPr>
            <a:spLocks noGrp="1"/>
          </p:cNvSpPr>
          <p:nvPr>
            <p:ph type="body" orient="vert" idx="1"/>
          </p:nvPr>
        </p:nvSpPr>
        <p:spPr>
          <a:xfrm>
            <a:off x="838200" y="827313"/>
            <a:ext cx="8115300" cy="5061857"/>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A13ADC4E-9FB1-439F-B0FB-47F47B3421A7}"/>
              </a:ext>
            </a:extLst>
          </p:cNvPr>
          <p:cNvSpPr>
            <a:spLocks noGrp="1"/>
          </p:cNvSpPr>
          <p:nvPr>
            <p:ph type="dt" sz="half" idx="10"/>
          </p:nvPr>
        </p:nvSpPr>
        <p:spPr/>
        <p:txBody>
          <a:bodyPr/>
          <a:lstStyle/>
          <a:p>
            <a:fld id="{8C28A28C-4C6A-46EA-90C0-4EE0B89CC5C7}" type="datetimeFigureOut">
              <a:rPr lang="en-US" smtClean="0"/>
              <a:t>7/10/2021</a:t>
            </a:fld>
            <a:endParaRPr lang="en-US"/>
          </a:p>
        </p:txBody>
      </p:sp>
      <p:sp>
        <p:nvSpPr>
          <p:cNvPr id="5" name="Footer Placeholder 4">
            <a:extLst>
              <a:ext uri="{FF2B5EF4-FFF2-40B4-BE49-F238E27FC236}">
                <a16:creationId xmlns:a16="http://schemas.microsoft.com/office/drawing/2014/main" id="{637EE406-061A-4440-BA75-3B684FC848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A6D93CF-F5F3-4897-A51E-47D577FDD344}"/>
              </a:ext>
            </a:extLst>
          </p:cNvPr>
          <p:cNvSpPr>
            <a:spLocks noGrp="1"/>
          </p:cNvSpPr>
          <p:nvPr>
            <p:ph type="sldNum" sz="quarter" idx="12"/>
          </p:nvPr>
        </p:nvSpPr>
        <p:spPr/>
        <p:txBody>
          <a:bodyPr/>
          <a:lstStyle/>
          <a:p>
            <a:fld id="{5DEF7F31-0B8A-474A-B86C-91F381754329}" type="slidenum">
              <a:rPr lang="en-US" smtClean="0"/>
              <a:t>‹#›</a:t>
            </a:fld>
            <a:endParaRPr lang="en-US"/>
          </a:p>
        </p:txBody>
      </p:sp>
    </p:spTree>
    <p:extLst>
      <p:ext uri="{BB962C8B-B14F-4D97-AF65-F5344CB8AC3E}">
        <p14:creationId xmlns:p14="http://schemas.microsoft.com/office/powerpoint/2010/main" val="14967183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398199-C6CF-4DFF-A750-435F06CC748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2F2D5EB-F993-411F-9DBA-971321FC006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EA5D216-27F9-4078-8349-ABC9F614A5E7}"/>
              </a:ext>
            </a:extLst>
          </p:cNvPr>
          <p:cNvSpPr>
            <a:spLocks noGrp="1"/>
          </p:cNvSpPr>
          <p:nvPr>
            <p:ph type="dt" sz="half" idx="10"/>
          </p:nvPr>
        </p:nvSpPr>
        <p:spPr/>
        <p:txBody>
          <a:bodyPr/>
          <a:lstStyle/>
          <a:p>
            <a:fld id="{8C28A28C-4C6A-46EA-90C0-4EE0B89CC5C7}" type="datetimeFigureOut">
              <a:rPr lang="en-US" smtClean="0"/>
              <a:t>7/10/2021</a:t>
            </a:fld>
            <a:endParaRPr lang="en-US"/>
          </a:p>
        </p:txBody>
      </p:sp>
      <p:sp>
        <p:nvSpPr>
          <p:cNvPr id="5" name="Footer Placeholder 4">
            <a:extLst>
              <a:ext uri="{FF2B5EF4-FFF2-40B4-BE49-F238E27FC236}">
                <a16:creationId xmlns:a16="http://schemas.microsoft.com/office/drawing/2014/main" id="{4384F8A8-FBA7-4F25-ADEA-AF346495DE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4609F8-5897-4724-8FA6-3EFDE8F2DD79}"/>
              </a:ext>
            </a:extLst>
          </p:cNvPr>
          <p:cNvSpPr>
            <a:spLocks noGrp="1"/>
          </p:cNvSpPr>
          <p:nvPr>
            <p:ph type="sldNum" sz="quarter" idx="12"/>
          </p:nvPr>
        </p:nvSpPr>
        <p:spPr/>
        <p:txBody>
          <a:bodyPr/>
          <a:lstStyle/>
          <a:p>
            <a:fld id="{5DEF7F31-0B8A-474A-B86C-91F381754329}" type="slidenum">
              <a:rPr lang="en-US" smtClean="0"/>
              <a:t>‹#›</a:t>
            </a:fld>
            <a:endParaRPr lang="en-US"/>
          </a:p>
        </p:txBody>
      </p:sp>
    </p:spTree>
    <p:extLst>
      <p:ext uri="{BB962C8B-B14F-4D97-AF65-F5344CB8AC3E}">
        <p14:creationId xmlns:p14="http://schemas.microsoft.com/office/powerpoint/2010/main" val="30212666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6C0F0C-7BA8-490D-B4C9-CCE145DCD19A}"/>
              </a:ext>
            </a:extLst>
          </p:cNvPr>
          <p:cNvSpPr>
            <a:spLocks noGrp="1"/>
          </p:cNvSpPr>
          <p:nvPr>
            <p:ph type="title"/>
          </p:nvPr>
        </p:nvSpPr>
        <p:spPr>
          <a:xfrm>
            <a:off x="1084726" y="1709738"/>
            <a:ext cx="9143999" cy="3050523"/>
          </a:xfrm>
        </p:spPr>
        <p:txBody>
          <a:bodyPr anchor="b">
            <a:normAutofit/>
          </a:bodyPr>
          <a:lstStyle>
            <a:lvl1pPr>
              <a:defRPr sz="4400"/>
            </a:lvl1pPr>
          </a:lstStyle>
          <a:p>
            <a:r>
              <a:rPr lang="en-US" dirty="0"/>
              <a:t>Click to edit Master title style</a:t>
            </a:r>
          </a:p>
        </p:txBody>
      </p:sp>
      <p:sp>
        <p:nvSpPr>
          <p:cNvPr id="3" name="Text Placeholder 2">
            <a:extLst>
              <a:ext uri="{FF2B5EF4-FFF2-40B4-BE49-F238E27FC236}">
                <a16:creationId xmlns:a16="http://schemas.microsoft.com/office/drawing/2014/main" id="{84290E61-B837-4BE4-9BC7-6AF706BCCA42}"/>
              </a:ext>
            </a:extLst>
          </p:cNvPr>
          <p:cNvSpPr>
            <a:spLocks noGrp="1"/>
          </p:cNvSpPr>
          <p:nvPr>
            <p:ph type="body" idx="1"/>
          </p:nvPr>
        </p:nvSpPr>
        <p:spPr>
          <a:xfrm>
            <a:off x="1084726" y="4902488"/>
            <a:ext cx="9143999" cy="985075"/>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E52E15F-E46D-44C6-9FB9-07B0BC545AEF}"/>
              </a:ext>
            </a:extLst>
          </p:cNvPr>
          <p:cNvSpPr>
            <a:spLocks noGrp="1"/>
          </p:cNvSpPr>
          <p:nvPr>
            <p:ph type="dt" sz="half" idx="10"/>
          </p:nvPr>
        </p:nvSpPr>
        <p:spPr/>
        <p:txBody>
          <a:bodyPr/>
          <a:lstStyle/>
          <a:p>
            <a:fld id="{8C28A28C-4C6A-46EA-90C0-4EE0B89CC5C7}" type="datetimeFigureOut">
              <a:rPr lang="en-US" smtClean="0"/>
              <a:t>7/10/2021</a:t>
            </a:fld>
            <a:endParaRPr lang="en-US"/>
          </a:p>
        </p:txBody>
      </p:sp>
      <p:sp>
        <p:nvSpPr>
          <p:cNvPr id="5" name="Footer Placeholder 4">
            <a:extLst>
              <a:ext uri="{FF2B5EF4-FFF2-40B4-BE49-F238E27FC236}">
                <a16:creationId xmlns:a16="http://schemas.microsoft.com/office/drawing/2014/main" id="{2EBF6955-3667-4857-B35A-9E12F798860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114B309-D15E-4FA1-9B8D-8C1F3B56C375}"/>
              </a:ext>
            </a:extLst>
          </p:cNvPr>
          <p:cNvSpPr>
            <a:spLocks noGrp="1"/>
          </p:cNvSpPr>
          <p:nvPr>
            <p:ph type="sldNum" sz="quarter" idx="12"/>
          </p:nvPr>
        </p:nvSpPr>
        <p:spPr/>
        <p:txBody>
          <a:bodyPr/>
          <a:lstStyle/>
          <a:p>
            <a:fld id="{5DEF7F31-0B8A-474A-B86C-91F381754329}" type="slidenum">
              <a:rPr lang="en-US" smtClean="0"/>
              <a:t>‹#›</a:t>
            </a:fld>
            <a:endParaRPr lang="en-US"/>
          </a:p>
        </p:txBody>
      </p:sp>
    </p:spTree>
    <p:extLst>
      <p:ext uri="{BB962C8B-B14F-4D97-AF65-F5344CB8AC3E}">
        <p14:creationId xmlns:p14="http://schemas.microsoft.com/office/powerpoint/2010/main" val="6804927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E219AB-91F9-4F80-9B5D-2E6FE925F02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F19F334-D0CF-4DFD-BAA9-3ECD639B1F1E}"/>
              </a:ext>
            </a:extLst>
          </p:cNvPr>
          <p:cNvSpPr>
            <a:spLocks noGrp="1"/>
          </p:cNvSpPr>
          <p:nvPr>
            <p:ph sz="half" idx="1"/>
          </p:nvPr>
        </p:nvSpPr>
        <p:spPr>
          <a:xfrm>
            <a:off x="1077362" y="2227809"/>
            <a:ext cx="4942438" cy="394915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15E0B5D-4613-4DA7-BA20-58B19BE8A496}"/>
              </a:ext>
            </a:extLst>
          </p:cNvPr>
          <p:cNvSpPr>
            <a:spLocks noGrp="1"/>
          </p:cNvSpPr>
          <p:nvPr>
            <p:ph sz="half" idx="2"/>
          </p:nvPr>
        </p:nvSpPr>
        <p:spPr>
          <a:xfrm>
            <a:off x="6172200" y="2227809"/>
            <a:ext cx="4855265" cy="394915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4F311AB-0603-424D-BC42-0CEAB3562BA4}"/>
              </a:ext>
            </a:extLst>
          </p:cNvPr>
          <p:cNvSpPr>
            <a:spLocks noGrp="1"/>
          </p:cNvSpPr>
          <p:nvPr>
            <p:ph type="dt" sz="half" idx="10"/>
          </p:nvPr>
        </p:nvSpPr>
        <p:spPr/>
        <p:txBody>
          <a:bodyPr/>
          <a:lstStyle/>
          <a:p>
            <a:fld id="{8C28A28C-4C6A-46EA-90C0-4EE0B89CC5C7}" type="datetimeFigureOut">
              <a:rPr lang="en-US" smtClean="0"/>
              <a:t>7/10/2021</a:t>
            </a:fld>
            <a:endParaRPr lang="en-US"/>
          </a:p>
        </p:txBody>
      </p:sp>
      <p:sp>
        <p:nvSpPr>
          <p:cNvPr id="6" name="Footer Placeholder 5">
            <a:extLst>
              <a:ext uri="{FF2B5EF4-FFF2-40B4-BE49-F238E27FC236}">
                <a16:creationId xmlns:a16="http://schemas.microsoft.com/office/drawing/2014/main" id="{7A3AA2AC-0C5F-4835-BE47-D780C29890E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06C54C0-DFDA-4778-9EE8-5E5C30E05412}"/>
              </a:ext>
            </a:extLst>
          </p:cNvPr>
          <p:cNvSpPr>
            <a:spLocks noGrp="1"/>
          </p:cNvSpPr>
          <p:nvPr>
            <p:ph type="sldNum" sz="quarter" idx="12"/>
          </p:nvPr>
        </p:nvSpPr>
        <p:spPr/>
        <p:txBody>
          <a:bodyPr/>
          <a:lstStyle/>
          <a:p>
            <a:fld id="{5DEF7F31-0B8A-474A-B86C-91F381754329}" type="slidenum">
              <a:rPr lang="en-US" smtClean="0"/>
              <a:t>‹#›</a:t>
            </a:fld>
            <a:endParaRPr lang="en-US"/>
          </a:p>
        </p:txBody>
      </p:sp>
    </p:spTree>
    <p:extLst>
      <p:ext uri="{BB962C8B-B14F-4D97-AF65-F5344CB8AC3E}">
        <p14:creationId xmlns:p14="http://schemas.microsoft.com/office/powerpoint/2010/main" val="28806785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F3603-5B09-4916-8324-A6BDAB4E060E}"/>
              </a:ext>
            </a:extLst>
          </p:cNvPr>
          <p:cNvSpPr>
            <a:spLocks noGrp="1"/>
          </p:cNvSpPr>
          <p:nvPr>
            <p:ph type="title"/>
          </p:nvPr>
        </p:nvSpPr>
        <p:spPr>
          <a:xfrm>
            <a:off x="1084726" y="365125"/>
            <a:ext cx="9942739"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074073C-C15B-4218-9B84-6758955176E7}"/>
              </a:ext>
            </a:extLst>
          </p:cNvPr>
          <p:cNvSpPr>
            <a:spLocks noGrp="1"/>
          </p:cNvSpPr>
          <p:nvPr>
            <p:ph type="body" idx="1"/>
          </p:nvPr>
        </p:nvSpPr>
        <p:spPr>
          <a:xfrm>
            <a:off x="1084725" y="1681163"/>
            <a:ext cx="491285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4116D27-36F6-440B-A9BE-8B9499047CEF}"/>
              </a:ext>
            </a:extLst>
          </p:cNvPr>
          <p:cNvSpPr>
            <a:spLocks noGrp="1"/>
          </p:cNvSpPr>
          <p:nvPr>
            <p:ph sz="half" idx="2"/>
          </p:nvPr>
        </p:nvSpPr>
        <p:spPr>
          <a:xfrm>
            <a:off x="1084726" y="2505075"/>
            <a:ext cx="4912849" cy="36845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7C12010D-7AC4-4A70-A211-6A29274119DB}"/>
              </a:ext>
            </a:extLst>
          </p:cNvPr>
          <p:cNvSpPr>
            <a:spLocks noGrp="1"/>
          </p:cNvSpPr>
          <p:nvPr>
            <p:ph type="body" sz="quarter" idx="3"/>
          </p:nvPr>
        </p:nvSpPr>
        <p:spPr>
          <a:xfrm>
            <a:off x="6172200" y="1681163"/>
            <a:ext cx="4855265"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6AE85B5-3350-49A4-86A1-E5DAED491624}"/>
              </a:ext>
            </a:extLst>
          </p:cNvPr>
          <p:cNvSpPr>
            <a:spLocks noGrp="1"/>
          </p:cNvSpPr>
          <p:nvPr>
            <p:ph sz="quarter" idx="4"/>
          </p:nvPr>
        </p:nvSpPr>
        <p:spPr>
          <a:xfrm>
            <a:off x="6172200" y="2505075"/>
            <a:ext cx="4855265"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A73E874-D08B-4D81-B82D-5DF242E4A1AA}"/>
              </a:ext>
            </a:extLst>
          </p:cNvPr>
          <p:cNvSpPr>
            <a:spLocks noGrp="1"/>
          </p:cNvSpPr>
          <p:nvPr>
            <p:ph type="dt" sz="half" idx="10"/>
          </p:nvPr>
        </p:nvSpPr>
        <p:spPr/>
        <p:txBody>
          <a:bodyPr/>
          <a:lstStyle/>
          <a:p>
            <a:fld id="{8C28A28C-4C6A-46EA-90C0-4EE0B89CC5C7}" type="datetimeFigureOut">
              <a:rPr lang="en-US" smtClean="0"/>
              <a:t>7/10/2021</a:t>
            </a:fld>
            <a:endParaRPr lang="en-US"/>
          </a:p>
        </p:txBody>
      </p:sp>
      <p:sp>
        <p:nvSpPr>
          <p:cNvPr id="8" name="Footer Placeholder 7">
            <a:extLst>
              <a:ext uri="{FF2B5EF4-FFF2-40B4-BE49-F238E27FC236}">
                <a16:creationId xmlns:a16="http://schemas.microsoft.com/office/drawing/2014/main" id="{AE174067-0FFA-41C3-A3A6-E8907CC32DE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7947985-FBC0-4118-8877-2E327F637DF5}"/>
              </a:ext>
            </a:extLst>
          </p:cNvPr>
          <p:cNvSpPr>
            <a:spLocks noGrp="1"/>
          </p:cNvSpPr>
          <p:nvPr>
            <p:ph type="sldNum" sz="quarter" idx="12"/>
          </p:nvPr>
        </p:nvSpPr>
        <p:spPr/>
        <p:txBody>
          <a:bodyPr/>
          <a:lstStyle/>
          <a:p>
            <a:fld id="{5DEF7F31-0B8A-474A-B86C-91F381754329}" type="slidenum">
              <a:rPr lang="en-US" smtClean="0"/>
              <a:t>‹#›</a:t>
            </a:fld>
            <a:endParaRPr lang="en-US"/>
          </a:p>
        </p:txBody>
      </p:sp>
    </p:spTree>
    <p:extLst>
      <p:ext uri="{BB962C8B-B14F-4D97-AF65-F5344CB8AC3E}">
        <p14:creationId xmlns:p14="http://schemas.microsoft.com/office/powerpoint/2010/main" val="11084122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CE0282-3DE7-4AB9-83AC-AFEDD22AF34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1A7436C-706A-443F-86CD-4444C82818B2}"/>
              </a:ext>
            </a:extLst>
          </p:cNvPr>
          <p:cNvSpPr>
            <a:spLocks noGrp="1"/>
          </p:cNvSpPr>
          <p:nvPr>
            <p:ph type="dt" sz="half" idx="10"/>
          </p:nvPr>
        </p:nvSpPr>
        <p:spPr/>
        <p:txBody>
          <a:bodyPr/>
          <a:lstStyle/>
          <a:p>
            <a:fld id="{8C28A28C-4C6A-46EA-90C0-4EE0B89CC5C7}" type="datetimeFigureOut">
              <a:rPr lang="en-US" smtClean="0"/>
              <a:t>7/10/2021</a:t>
            </a:fld>
            <a:endParaRPr lang="en-US"/>
          </a:p>
        </p:txBody>
      </p:sp>
      <p:sp>
        <p:nvSpPr>
          <p:cNvPr id="4" name="Footer Placeholder 3">
            <a:extLst>
              <a:ext uri="{FF2B5EF4-FFF2-40B4-BE49-F238E27FC236}">
                <a16:creationId xmlns:a16="http://schemas.microsoft.com/office/drawing/2014/main" id="{09B53292-7EA5-45D0-957F-636A44FC06D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476F59D-34BB-462C-B506-040B9E982FCB}"/>
              </a:ext>
            </a:extLst>
          </p:cNvPr>
          <p:cNvSpPr>
            <a:spLocks noGrp="1"/>
          </p:cNvSpPr>
          <p:nvPr>
            <p:ph type="sldNum" sz="quarter" idx="12"/>
          </p:nvPr>
        </p:nvSpPr>
        <p:spPr/>
        <p:txBody>
          <a:bodyPr/>
          <a:lstStyle/>
          <a:p>
            <a:fld id="{5DEF7F31-0B8A-474A-B86C-91F381754329}" type="slidenum">
              <a:rPr lang="en-US" smtClean="0"/>
              <a:t>‹#›</a:t>
            </a:fld>
            <a:endParaRPr lang="en-US"/>
          </a:p>
        </p:txBody>
      </p:sp>
    </p:spTree>
    <p:extLst>
      <p:ext uri="{BB962C8B-B14F-4D97-AF65-F5344CB8AC3E}">
        <p14:creationId xmlns:p14="http://schemas.microsoft.com/office/powerpoint/2010/main" val="42036246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BE55245-AB52-41B4-9B28-55E6527DA2F8}"/>
              </a:ext>
            </a:extLst>
          </p:cNvPr>
          <p:cNvSpPr>
            <a:spLocks noGrp="1"/>
          </p:cNvSpPr>
          <p:nvPr>
            <p:ph type="dt" sz="half" idx="10"/>
          </p:nvPr>
        </p:nvSpPr>
        <p:spPr/>
        <p:txBody>
          <a:bodyPr/>
          <a:lstStyle/>
          <a:p>
            <a:fld id="{8C28A28C-4C6A-46EA-90C0-4EE0B89CC5C7}" type="datetimeFigureOut">
              <a:rPr lang="en-US" smtClean="0"/>
              <a:t>7/10/2021</a:t>
            </a:fld>
            <a:endParaRPr lang="en-US"/>
          </a:p>
        </p:txBody>
      </p:sp>
      <p:sp>
        <p:nvSpPr>
          <p:cNvPr id="3" name="Footer Placeholder 2">
            <a:extLst>
              <a:ext uri="{FF2B5EF4-FFF2-40B4-BE49-F238E27FC236}">
                <a16:creationId xmlns:a16="http://schemas.microsoft.com/office/drawing/2014/main" id="{CA73B8AE-58B0-4FDF-8430-9D8D3DD5372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79E4D91-8619-43C1-841B-B5F47DE01739}"/>
              </a:ext>
            </a:extLst>
          </p:cNvPr>
          <p:cNvSpPr>
            <a:spLocks noGrp="1"/>
          </p:cNvSpPr>
          <p:nvPr>
            <p:ph type="sldNum" sz="quarter" idx="12"/>
          </p:nvPr>
        </p:nvSpPr>
        <p:spPr/>
        <p:txBody>
          <a:bodyPr/>
          <a:lstStyle/>
          <a:p>
            <a:fld id="{5DEF7F31-0B8A-474A-B86C-91F381754329}" type="slidenum">
              <a:rPr lang="en-US" smtClean="0"/>
              <a:t>‹#›</a:t>
            </a:fld>
            <a:endParaRPr lang="en-US"/>
          </a:p>
        </p:txBody>
      </p:sp>
    </p:spTree>
    <p:extLst>
      <p:ext uri="{BB962C8B-B14F-4D97-AF65-F5344CB8AC3E}">
        <p14:creationId xmlns:p14="http://schemas.microsoft.com/office/powerpoint/2010/main" val="7029098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5DA660-DF93-4947-B93F-BF118D3B5F80}"/>
              </a:ext>
            </a:extLst>
          </p:cNvPr>
          <p:cNvSpPr>
            <a:spLocks noGrp="1"/>
          </p:cNvSpPr>
          <p:nvPr>
            <p:ph type="title"/>
          </p:nvPr>
        </p:nvSpPr>
        <p:spPr>
          <a:xfrm>
            <a:off x="1084727" y="457200"/>
            <a:ext cx="3687298" cy="1600200"/>
          </a:xfrm>
        </p:spPr>
        <p:txBody>
          <a:bodyPr anchor="b"/>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02F0292E-B3E1-4FD6-A7FA-C165BAC21C28}"/>
              </a:ext>
            </a:extLst>
          </p:cNvPr>
          <p:cNvSpPr>
            <a:spLocks noGrp="1"/>
          </p:cNvSpPr>
          <p:nvPr>
            <p:ph idx="1"/>
          </p:nvPr>
        </p:nvSpPr>
        <p:spPr>
          <a:xfrm>
            <a:off x="5183188" y="987425"/>
            <a:ext cx="5844277" cy="4873625"/>
          </a:xfrm>
        </p:spPr>
        <p:txBody>
          <a:bodyPr>
            <a:normAutofit/>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EEFB0ECC-817B-4A71-AFB5-FC60A2BC3ABC}"/>
              </a:ext>
            </a:extLst>
          </p:cNvPr>
          <p:cNvSpPr>
            <a:spLocks noGrp="1"/>
          </p:cNvSpPr>
          <p:nvPr>
            <p:ph type="body" sz="half" idx="2"/>
          </p:nvPr>
        </p:nvSpPr>
        <p:spPr>
          <a:xfrm>
            <a:off x="1084727" y="2253343"/>
            <a:ext cx="3687298" cy="361564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17788E0B-6135-4F59-A35A-2CA1A8BA4ED2}"/>
              </a:ext>
            </a:extLst>
          </p:cNvPr>
          <p:cNvSpPr>
            <a:spLocks noGrp="1"/>
          </p:cNvSpPr>
          <p:nvPr>
            <p:ph type="dt" sz="half" idx="10"/>
          </p:nvPr>
        </p:nvSpPr>
        <p:spPr/>
        <p:txBody>
          <a:bodyPr/>
          <a:lstStyle/>
          <a:p>
            <a:fld id="{8C28A28C-4C6A-46EA-90C0-4EE0B89CC5C7}" type="datetimeFigureOut">
              <a:rPr lang="en-US" smtClean="0"/>
              <a:t>7/10/2021</a:t>
            </a:fld>
            <a:endParaRPr lang="en-US"/>
          </a:p>
        </p:txBody>
      </p:sp>
      <p:sp>
        <p:nvSpPr>
          <p:cNvPr id="6" name="Footer Placeholder 5">
            <a:extLst>
              <a:ext uri="{FF2B5EF4-FFF2-40B4-BE49-F238E27FC236}">
                <a16:creationId xmlns:a16="http://schemas.microsoft.com/office/drawing/2014/main" id="{FD0DEF36-4037-4E6D-988F-CC8E3F11C63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55C0D2D-D878-4723-A002-5A601EFB48A0}"/>
              </a:ext>
            </a:extLst>
          </p:cNvPr>
          <p:cNvSpPr>
            <a:spLocks noGrp="1"/>
          </p:cNvSpPr>
          <p:nvPr>
            <p:ph type="sldNum" sz="quarter" idx="12"/>
          </p:nvPr>
        </p:nvSpPr>
        <p:spPr/>
        <p:txBody>
          <a:bodyPr/>
          <a:lstStyle/>
          <a:p>
            <a:fld id="{5DEF7F31-0B8A-474A-B86C-91F381754329}" type="slidenum">
              <a:rPr lang="en-US" smtClean="0"/>
              <a:t>‹#›</a:t>
            </a:fld>
            <a:endParaRPr lang="en-US"/>
          </a:p>
        </p:txBody>
      </p:sp>
    </p:spTree>
    <p:extLst>
      <p:ext uri="{BB962C8B-B14F-4D97-AF65-F5344CB8AC3E}">
        <p14:creationId xmlns:p14="http://schemas.microsoft.com/office/powerpoint/2010/main" val="42672254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5C59D5-B8A1-4C9C-A61F-E082A44330BB}"/>
              </a:ext>
            </a:extLst>
          </p:cNvPr>
          <p:cNvSpPr>
            <a:spLocks noGrp="1"/>
          </p:cNvSpPr>
          <p:nvPr>
            <p:ph type="title"/>
          </p:nvPr>
        </p:nvSpPr>
        <p:spPr>
          <a:xfrm>
            <a:off x="1084727" y="720433"/>
            <a:ext cx="3687298" cy="1587337"/>
          </a:xfrm>
        </p:spPr>
        <p:txBody>
          <a:bodyPr anchor="b"/>
          <a:lstStyle>
            <a:lvl1pPr>
              <a:defRPr sz="3200"/>
            </a:lvl1pPr>
          </a:lstStyle>
          <a:p>
            <a:r>
              <a:rPr lang="en-US" dirty="0"/>
              <a:t>Click to edit Master title style</a:t>
            </a:r>
          </a:p>
        </p:txBody>
      </p:sp>
      <p:sp>
        <p:nvSpPr>
          <p:cNvPr id="3" name="Picture Placeholder 2">
            <a:extLst>
              <a:ext uri="{FF2B5EF4-FFF2-40B4-BE49-F238E27FC236}">
                <a16:creationId xmlns:a16="http://schemas.microsoft.com/office/drawing/2014/main" id="{64CB4F5F-E6E7-45C3-B35C-80F81FB1A5E8}"/>
              </a:ext>
            </a:extLst>
          </p:cNvPr>
          <p:cNvSpPr>
            <a:spLocks noGrp="1"/>
          </p:cNvSpPr>
          <p:nvPr>
            <p:ph type="pic" idx="1"/>
          </p:nvPr>
        </p:nvSpPr>
        <p:spPr>
          <a:xfrm>
            <a:off x="5183188" y="987425"/>
            <a:ext cx="5827712"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6633AB7-4F8E-4A9F-AC15-89E6A6E00347}"/>
              </a:ext>
            </a:extLst>
          </p:cNvPr>
          <p:cNvSpPr>
            <a:spLocks noGrp="1"/>
          </p:cNvSpPr>
          <p:nvPr>
            <p:ph type="body" sz="half" idx="2"/>
          </p:nvPr>
        </p:nvSpPr>
        <p:spPr>
          <a:xfrm>
            <a:off x="1084727" y="2449286"/>
            <a:ext cx="3687298" cy="341970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C074B526-866D-4E11-A7F9-081BD4EDF484}"/>
              </a:ext>
            </a:extLst>
          </p:cNvPr>
          <p:cNvSpPr>
            <a:spLocks noGrp="1"/>
          </p:cNvSpPr>
          <p:nvPr>
            <p:ph type="dt" sz="half" idx="10"/>
          </p:nvPr>
        </p:nvSpPr>
        <p:spPr/>
        <p:txBody>
          <a:bodyPr/>
          <a:lstStyle/>
          <a:p>
            <a:fld id="{8C28A28C-4C6A-46EA-90C0-4EE0B89CC5C7}" type="datetimeFigureOut">
              <a:rPr lang="en-US" smtClean="0"/>
              <a:t>7/10/2021</a:t>
            </a:fld>
            <a:endParaRPr lang="en-US"/>
          </a:p>
        </p:txBody>
      </p:sp>
      <p:sp>
        <p:nvSpPr>
          <p:cNvPr id="6" name="Footer Placeholder 5">
            <a:extLst>
              <a:ext uri="{FF2B5EF4-FFF2-40B4-BE49-F238E27FC236}">
                <a16:creationId xmlns:a16="http://schemas.microsoft.com/office/drawing/2014/main" id="{CD758BF8-E962-4367-8495-62438FDD483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FC20AE1-C97D-4E6C-9DB2-B2904C2CF247}"/>
              </a:ext>
            </a:extLst>
          </p:cNvPr>
          <p:cNvSpPr>
            <a:spLocks noGrp="1"/>
          </p:cNvSpPr>
          <p:nvPr>
            <p:ph type="sldNum" sz="quarter" idx="12"/>
          </p:nvPr>
        </p:nvSpPr>
        <p:spPr/>
        <p:txBody>
          <a:bodyPr/>
          <a:lstStyle/>
          <a:p>
            <a:fld id="{5DEF7F31-0B8A-474A-B86C-91F381754329}" type="slidenum">
              <a:rPr lang="en-US" smtClean="0"/>
              <a:t>‹#›</a:t>
            </a:fld>
            <a:endParaRPr lang="en-US"/>
          </a:p>
        </p:txBody>
      </p:sp>
    </p:spTree>
    <p:extLst>
      <p:ext uri="{BB962C8B-B14F-4D97-AF65-F5344CB8AC3E}">
        <p14:creationId xmlns:p14="http://schemas.microsoft.com/office/powerpoint/2010/main" val="10473937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AE192E3E-68A9-4F36-936C-1C8D0B9EF132}"/>
              </a:ext>
            </a:extLst>
          </p:cNvPr>
          <p:cNvSpPr/>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Placeholder 1">
            <a:extLst>
              <a:ext uri="{FF2B5EF4-FFF2-40B4-BE49-F238E27FC236}">
                <a16:creationId xmlns:a16="http://schemas.microsoft.com/office/drawing/2014/main" id="{3F214EB0-7E6D-4536-9350-5CB688B56F26}"/>
              </a:ext>
            </a:extLst>
          </p:cNvPr>
          <p:cNvSpPr>
            <a:spLocks noGrp="1"/>
          </p:cNvSpPr>
          <p:nvPr>
            <p:ph type="title"/>
          </p:nvPr>
        </p:nvSpPr>
        <p:spPr>
          <a:xfrm>
            <a:off x="1077362" y="720434"/>
            <a:ext cx="9950103" cy="1507376"/>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ABF5455E-4725-4924-BF7D-2E1FC9E391F8}"/>
              </a:ext>
            </a:extLst>
          </p:cNvPr>
          <p:cNvSpPr>
            <a:spLocks noGrp="1"/>
          </p:cNvSpPr>
          <p:nvPr>
            <p:ph type="body" idx="1"/>
          </p:nvPr>
        </p:nvSpPr>
        <p:spPr>
          <a:xfrm>
            <a:off x="1077362" y="2427316"/>
            <a:ext cx="9950103" cy="3513514"/>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A2CAD9D9-1A1D-4438-9F3D-E5E58FD72F1F}"/>
              </a:ext>
            </a:extLst>
          </p:cNvPr>
          <p:cNvSpPr>
            <a:spLocks noGrp="1"/>
          </p:cNvSpPr>
          <p:nvPr>
            <p:ph type="dt" sz="half" idx="2"/>
          </p:nvPr>
        </p:nvSpPr>
        <p:spPr>
          <a:xfrm>
            <a:off x="9243751" y="6356350"/>
            <a:ext cx="2296603" cy="365125"/>
          </a:xfrm>
          <a:prstGeom prst="rect">
            <a:avLst/>
          </a:prstGeom>
        </p:spPr>
        <p:txBody>
          <a:bodyPr vert="horz" lIns="91440" tIns="45720" rIns="91440" bIns="45720" rtlCol="0" anchor="ctr"/>
          <a:lstStyle>
            <a:lvl1pPr algn="r">
              <a:defRPr sz="900">
                <a:solidFill>
                  <a:schemeClr val="bg1"/>
                </a:solidFill>
              </a:defRPr>
            </a:lvl1pPr>
          </a:lstStyle>
          <a:p>
            <a:fld id="{8C28A28C-4C6A-46EA-90C0-4EE0B89CC5C7}" type="datetimeFigureOut">
              <a:rPr lang="en-US" smtClean="0"/>
              <a:pPr/>
              <a:t>7/10/2021</a:t>
            </a:fld>
            <a:endParaRPr lang="en-US" dirty="0"/>
          </a:p>
        </p:txBody>
      </p:sp>
      <p:sp>
        <p:nvSpPr>
          <p:cNvPr id="5" name="Footer Placeholder 4">
            <a:extLst>
              <a:ext uri="{FF2B5EF4-FFF2-40B4-BE49-F238E27FC236}">
                <a16:creationId xmlns:a16="http://schemas.microsoft.com/office/drawing/2014/main" id="{AE80A827-D7BF-4CA4-8C29-5AE54ADA4787}"/>
              </a:ext>
            </a:extLst>
          </p:cNvPr>
          <p:cNvSpPr>
            <a:spLocks noGrp="1"/>
          </p:cNvSpPr>
          <p:nvPr>
            <p:ph type="ftr" sz="quarter" idx="3"/>
          </p:nvPr>
        </p:nvSpPr>
        <p:spPr>
          <a:xfrm rot="5400000">
            <a:off x="-1610380" y="1926575"/>
            <a:ext cx="3830351" cy="365125"/>
          </a:xfrm>
          <a:prstGeom prst="rect">
            <a:avLst/>
          </a:prstGeom>
        </p:spPr>
        <p:txBody>
          <a:bodyPr vert="horz" lIns="91440" tIns="45720" rIns="91440" bIns="45720" rtlCol="0" anchor="ctr"/>
          <a:lstStyle>
            <a:lvl1pPr algn="l">
              <a:defRPr sz="90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06717188-1DE1-4DA5-8161-21179E4ADEAE}"/>
              </a:ext>
            </a:extLst>
          </p:cNvPr>
          <p:cNvSpPr>
            <a:spLocks noGrp="1"/>
          </p:cNvSpPr>
          <p:nvPr>
            <p:ph type="sldNum" sz="quarter" idx="4"/>
          </p:nvPr>
        </p:nvSpPr>
        <p:spPr>
          <a:xfrm>
            <a:off x="11540355" y="6356350"/>
            <a:ext cx="410973" cy="365125"/>
          </a:xfrm>
          <a:prstGeom prst="rect">
            <a:avLst/>
          </a:prstGeom>
        </p:spPr>
        <p:txBody>
          <a:bodyPr vert="horz" lIns="91440" tIns="45720" rIns="91440" bIns="45720" rtlCol="0" anchor="ctr"/>
          <a:lstStyle>
            <a:lvl1pPr algn="r">
              <a:defRPr sz="900">
                <a:solidFill>
                  <a:schemeClr val="bg1"/>
                </a:solidFill>
              </a:defRPr>
            </a:lvl1pPr>
          </a:lstStyle>
          <a:p>
            <a:fld id="{5DEF7F31-0B8A-474A-B86C-91F381754329}" type="slidenum">
              <a:rPr lang="en-US" smtClean="0"/>
              <a:pPr/>
              <a:t>‹#›</a:t>
            </a:fld>
            <a:endParaRPr lang="en-US" dirty="0"/>
          </a:p>
        </p:txBody>
      </p:sp>
    </p:spTree>
    <p:extLst>
      <p:ext uri="{BB962C8B-B14F-4D97-AF65-F5344CB8AC3E}">
        <p14:creationId xmlns:p14="http://schemas.microsoft.com/office/powerpoint/2010/main" val="3680006002"/>
      </p:ext>
    </p:extLst>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79" r:id="rId6"/>
    <p:sldLayoutId id="2147483675" r:id="rId7"/>
    <p:sldLayoutId id="2147483676" r:id="rId8"/>
    <p:sldLayoutId id="2147483677" r:id="rId9"/>
    <p:sldLayoutId id="2147483678" r:id="rId10"/>
    <p:sldLayoutId id="2147483680" r:id="rId11"/>
  </p:sldLayoutIdLst>
  <p:txStyles>
    <p:titleStyle>
      <a:lvl1pPr algn="l" defTabSz="914400" rtl="0" eaLnBrk="1" latinLnBrk="0" hangingPunct="1">
        <a:lnSpc>
          <a:spcPct val="110000"/>
        </a:lnSpc>
        <a:spcBef>
          <a:spcPct val="0"/>
        </a:spcBef>
        <a:buNone/>
        <a:defRPr sz="3200" b="1" kern="120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274320" indent="0" algn="l" defTabSz="914400" rtl="0" eaLnBrk="1" latinLnBrk="0" hangingPunct="1">
        <a:lnSpc>
          <a:spcPct val="120000"/>
        </a:lnSpc>
        <a:spcBef>
          <a:spcPts val="500"/>
        </a:spcBef>
        <a:buFontTx/>
        <a:buNone/>
        <a:defRPr sz="1600" b="1" kern="1200">
          <a:solidFill>
            <a:schemeClr val="tx1"/>
          </a:solidFill>
          <a:latin typeface="+mn-lt"/>
          <a:ea typeface="+mn-ea"/>
          <a:cs typeface="+mn-cs"/>
        </a:defRPr>
      </a:lvl2pPr>
      <a:lvl3pPr marL="54864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594360" indent="0" algn="l" defTabSz="914400" rtl="0" eaLnBrk="1" latinLnBrk="0" hangingPunct="1">
        <a:lnSpc>
          <a:spcPct val="120000"/>
        </a:lnSpc>
        <a:spcBef>
          <a:spcPts val="500"/>
        </a:spcBef>
        <a:buFontTx/>
        <a:buNone/>
        <a:defRPr sz="1200" b="1" kern="1200">
          <a:solidFill>
            <a:schemeClr val="tx1"/>
          </a:solidFill>
          <a:latin typeface="+mn-lt"/>
          <a:ea typeface="+mn-ea"/>
          <a:cs typeface="+mn-cs"/>
        </a:defRPr>
      </a:lvl4pPr>
      <a:lvl5pPr marL="82296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33.png"/><Relationship Id="rId1" Type="http://schemas.openxmlformats.org/officeDocument/2006/relationships/slideLayout" Target="../slideLayouts/slideLayout2.xml"/><Relationship Id="rId5" Type="http://schemas.openxmlformats.org/officeDocument/2006/relationships/image" Target="../media/image36.svg"/><Relationship Id="rId4" Type="http://schemas.openxmlformats.org/officeDocument/2006/relationships/image" Target="../media/image35.png"/></Relationships>
</file>

<file path=ppt/slides/_rels/slide33.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png"/><Relationship Id="rId9" Type="http://schemas.openxmlformats.org/officeDocument/2006/relationships/image" Target="../media/image1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2C729A30-F429-4967-81E8-45F6757C88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27">
            <a:extLst>
              <a:ext uri="{FF2B5EF4-FFF2-40B4-BE49-F238E27FC236}">
                <a16:creationId xmlns:a16="http://schemas.microsoft.com/office/drawing/2014/main" id="{19FC137C-7F97-41FA-86A1-2E01C38374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6967903" cy="685798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0" name="Freeform: Shape 29">
            <a:extLst>
              <a:ext uri="{FF2B5EF4-FFF2-40B4-BE49-F238E27FC236}">
                <a16:creationId xmlns:a16="http://schemas.microsoft.com/office/drawing/2014/main" id="{9FBFB9D3-7D34-4948-B4D0-73E7B6E527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flipV="1">
            <a:off x="54949" y="-54949"/>
            <a:ext cx="6858005" cy="6967903"/>
          </a:xfrm>
          <a:custGeom>
            <a:avLst/>
            <a:gdLst>
              <a:gd name="connsiteX0" fmla="*/ 0 w 2559050"/>
              <a:gd name="connsiteY0" fmla="*/ 0 h 2559050"/>
              <a:gd name="connsiteX1" fmla="*/ 2559050 w 2559050"/>
              <a:gd name="connsiteY1" fmla="*/ 0 h 2559050"/>
              <a:gd name="connsiteX2" fmla="*/ 0 w 2559050"/>
              <a:gd name="connsiteY2" fmla="*/ 2559050 h 2559050"/>
            </a:gdLst>
            <a:ahLst/>
            <a:cxnLst>
              <a:cxn ang="0">
                <a:pos x="connsiteX0" y="connsiteY0"/>
              </a:cxn>
              <a:cxn ang="0">
                <a:pos x="connsiteX1" y="connsiteY1"/>
              </a:cxn>
              <a:cxn ang="0">
                <a:pos x="connsiteX2" y="connsiteY2"/>
              </a:cxn>
            </a:cxnLst>
            <a:rect l="l" t="t" r="r" b="b"/>
            <a:pathLst>
              <a:path w="2559050" h="2559050">
                <a:moveTo>
                  <a:pt x="0" y="0"/>
                </a:moveTo>
                <a:lnTo>
                  <a:pt x="2559050" y="0"/>
                </a:lnTo>
                <a:cubicBezTo>
                  <a:pt x="2559050" y="1413324"/>
                  <a:pt x="1413324" y="2559050"/>
                  <a:pt x="0" y="255905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2" name="Title 1">
            <a:extLst>
              <a:ext uri="{FF2B5EF4-FFF2-40B4-BE49-F238E27FC236}">
                <a16:creationId xmlns:a16="http://schemas.microsoft.com/office/drawing/2014/main" id="{F1E156E2-69A3-46F0-B400-0D13F696AD6D}"/>
              </a:ext>
            </a:extLst>
          </p:cNvPr>
          <p:cNvSpPr>
            <a:spLocks noGrp="1"/>
          </p:cNvSpPr>
          <p:nvPr>
            <p:ph type="ctrTitle"/>
          </p:nvPr>
        </p:nvSpPr>
        <p:spPr>
          <a:xfrm>
            <a:off x="451354" y="1448614"/>
            <a:ext cx="4348578" cy="2005262"/>
          </a:xfrm>
        </p:spPr>
        <p:txBody>
          <a:bodyPr>
            <a:normAutofit fontScale="90000"/>
          </a:bodyPr>
          <a:lstStyle/>
          <a:p>
            <a:r>
              <a:rPr lang="en-US" dirty="0"/>
              <a:t>Predicting presence of Heart Disease using Machine Learning </a:t>
            </a:r>
            <a:endParaRPr lang="en-IN" dirty="0"/>
          </a:p>
        </p:txBody>
      </p:sp>
      <p:sp>
        <p:nvSpPr>
          <p:cNvPr id="3" name="Subtitle 2">
            <a:extLst>
              <a:ext uri="{FF2B5EF4-FFF2-40B4-BE49-F238E27FC236}">
                <a16:creationId xmlns:a16="http://schemas.microsoft.com/office/drawing/2014/main" id="{178D41BB-EE87-4FAE-A0B4-F5019EF966B0}"/>
              </a:ext>
            </a:extLst>
          </p:cNvPr>
          <p:cNvSpPr>
            <a:spLocks noGrp="1"/>
          </p:cNvSpPr>
          <p:nvPr>
            <p:ph type="subTitle" idx="1"/>
          </p:nvPr>
        </p:nvSpPr>
        <p:spPr>
          <a:xfrm>
            <a:off x="451353" y="3709852"/>
            <a:ext cx="4891355" cy="2364378"/>
          </a:xfrm>
        </p:spPr>
        <p:txBody>
          <a:bodyPr>
            <a:normAutofit/>
          </a:bodyPr>
          <a:lstStyle/>
          <a:p>
            <a:r>
              <a:rPr lang="en-IN" dirty="0"/>
              <a:t>Presented By – </a:t>
            </a:r>
          </a:p>
          <a:p>
            <a:pPr marL="285750" indent="-285750">
              <a:buFont typeface="Arial" panose="020B0604020202020204" pitchFamily="34" charset="0"/>
              <a:buChar char="•"/>
            </a:pPr>
            <a:r>
              <a:rPr lang="en-IN" dirty="0"/>
              <a:t>Dipanjan Maity (11500117113)</a:t>
            </a:r>
          </a:p>
          <a:p>
            <a:pPr marL="285750" indent="-285750">
              <a:buFont typeface="Arial" panose="020B0604020202020204" pitchFamily="34" charset="0"/>
              <a:buChar char="•"/>
            </a:pPr>
            <a:r>
              <a:rPr lang="en-IN" dirty="0"/>
              <a:t>Jiban Barman (11500117105)</a:t>
            </a:r>
          </a:p>
          <a:p>
            <a:pPr marL="285750" indent="-285750">
              <a:buFont typeface="Arial" panose="020B0604020202020204" pitchFamily="34" charset="0"/>
              <a:buChar char="•"/>
            </a:pPr>
            <a:r>
              <a:rPr lang="en-IN" dirty="0"/>
              <a:t>Dwaipayan Dinda (11500117111)</a:t>
            </a:r>
          </a:p>
          <a:p>
            <a:pPr marL="285750" indent="-285750">
              <a:buFont typeface="Arial" panose="020B0604020202020204" pitchFamily="34" charset="0"/>
              <a:buChar char="•"/>
            </a:pPr>
            <a:r>
              <a:rPr lang="en-IN" dirty="0"/>
              <a:t>Akash Roy (11500117138)</a:t>
            </a:r>
          </a:p>
          <a:p>
            <a:endParaRPr lang="en-IN" dirty="0"/>
          </a:p>
        </p:txBody>
      </p:sp>
      <p:pic>
        <p:nvPicPr>
          <p:cNvPr id="5" name="Picture 4">
            <a:extLst>
              <a:ext uri="{FF2B5EF4-FFF2-40B4-BE49-F238E27FC236}">
                <a16:creationId xmlns:a16="http://schemas.microsoft.com/office/drawing/2014/main" id="{EFA31FEE-2680-4A93-BD99-06FB3701F88F}"/>
              </a:ext>
            </a:extLst>
          </p:cNvPr>
          <p:cNvPicPr>
            <a:picLocks noChangeAspect="1"/>
          </p:cNvPicPr>
          <p:nvPr/>
        </p:nvPicPr>
        <p:blipFill rotWithShape="1">
          <a:blip r:embed="rId2">
            <a:extLst>
              <a:ext uri="{28A0092B-C50C-407E-A947-70E740481C1C}">
                <a14:useLocalDpi xmlns:a14="http://schemas.microsoft.com/office/drawing/2010/main" val="0"/>
              </a:ext>
            </a:extLst>
          </a:blip>
          <a:srcRect l="7713" r="18777"/>
          <a:stretch/>
        </p:blipFill>
        <p:spPr>
          <a:xfrm flipH="1">
            <a:off x="6967903" y="-14"/>
            <a:ext cx="5236733" cy="6858000"/>
          </a:xfrm>
          <a:prstGeom prst="rect">
            <a:avLst/>
          </a:prstGeom>
        </p:spPr>
      </p:pic>
    </p:spTree>
    <p:extLst>
      <p:ext uri="{BB962C8B-B14F-4D97-AF65-F5344CB8AC3E}">
        <p14:creationId xmlns:p14="http://schemas.microsoft.com/office/powerpoint/2010/main" val="9520939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9E39D7-9616-4B3A-A1EF-A5D9721113A3}"/>
              </a:ext>
            </a:extLst>
          </p:cNvPr>
          <p:cNvSpPr>
            <a:spLocks noGrp="1"/>
          </p:cNvSpPr>
          <p:nvPr>
            <p:ph type="title"/>
          </p:nvPr>
        </p:nvSpPr>
        <p:spPr>
          <a:xfrm>
            <a:off x="416180" y="301173"/>
            <a:ext cx="9950103" cy="615997"/>
          </a:xfrm>
        </p:spPr>
        <p:txBody>
          <a:bodyPr/>
          <a:lstStyle/>
          <a:p>
            <a:r>
              <a:rPr lang="en-US" dirty="0"/>
              <a:t>Dataset Insight contd.</a:t>
            </a:r>
            <a:endParaRPr lang="en-IN" dirty="0"/>
          </a:p>
        </p:txBody>
      </p:sp>
      <p:pic>
        <p:nvPicPr>
          <p:cNvPr id="5" name="Content Placeholder 4" descr="Table&#10;&#10;Description automatically generated">
            <a:extLst>
              <a:ext uri="{FF2B5EF4-FFF2-40B4-BE49-F238E27FC236}">
                <a16:creationId xmlns:a16="http://schemas.microsoft.com/office/drawing/2014/main" id="{5AC02FD6-7D80-4AD5-8DCF-DEE0F29DCDB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16180" y="917159"/>
            <a:ext cx="10008000" cy="5635256"/>
          </a:xfrm>
        </p:spPr>
      </p:pic>
    </p:spTree>
    <p:extLst>
      <p:ext uri="{BB962C8B-B14F-4D97-AF65-F5344CB8AC3E}">
        <p14:creationId xmlns:p14="http://schemas.microsoft.com/office/powerpoint/2010/main" val="23790648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FF28F7-9746-408D-83D6-EDB88D4799FC}"/>
              </a:ext>
            </a:extLst>
          </p:cNvPr>
          <p:cNvSpPr>
            <a:spLocks noGrp="1"/>
          </p:cNvSpPr>
          <p:nvPr>
            <p:ph type="title"/>
          </p:nvPr>
        </p:nvSpPr>
        <p:spPr>
          <a:xfrm>
            <a:off x="1077362" y="343392"/>
            <a:ext cx="9950103" cy="1147555"/>
          </a:xfrm>
        </p:spPr>
        <p:txBody>
          <a:bodyPr/>
          <a:lstStyle/>
          <a:p>
            <a:r>
              <a:rPr lang="en-US" dirty="0"/>
              <a:t>Visualization of the data and relationship among the attributes and target</a:t>
            </a:r>
            <a:endParaRPr lang="en-IN" dirty="0"/>
          </a:p>
        </p:txBody>
      </p:sp>
      <p:sp>
        <p:nvSpPr>
          <p:cNvPr id="3" name="Content Placeholder 2">
            <a:extLst>
              <a:ext uri="{FF2B5EF4-FFF2-40B4-BE49-F238E27FC236}">
                <a16:creationId xmlns:a16="http://schemas.microsoft.com/office/drawing/2014/main" id="{C1456CBC-C121-4D8C-ACB9-5BC663BA3C90}"/>
              </a:ext>
            </a:extLst>
          </p:cNvPr>
          <p:cNvSpPr>
            <a:spLocks noGrp="1"/>
          </p:cNvSpPr>
          <p:nvPr>
            <p:ph idx="1"/>
          </p:nvPr>
        </p:nvSpPr>
        <p:spPr>
          <a:xfrm>
            <a:off x="1077362" y="1606732"/>
            <a:ext cx="9950103" cy="4480559"/>
          </a:xfrm>
        </p:spPr>
        <p:txBody>
          <a:bodyPr>
            <a:normAutofit lnSpcReduction="10000"/>
          </a:bodyPr>
          <a:lstStyle/>
          <a:p>
            <a:pPr marL="0" indent="0">
              <a:buNone/>
            </a:pPr>
            <a:r>
              <a:rPr lang="en-US" dirty="0"/>
              <a:t>The problem we are going to solve is a typical classification problem. Based of some demographic data about a patient’s health condition such as age, gender, maximum heart rate, exercise angina, fasting blood sugar etc. we must prepare a model which can predict or classify that either a patient poses heart issue or not. </a:t>
            </a:r>
          </a:p>
          <a:p>
            <a:pPr marL="0" indent="0">
              <a:buNone/>
            </a:pPr>
            <a:r>
              <a:rPr lang="en-US" dirty="0"/>
              <a:t>In the dataset there are 13 independent attributes or features which somehow concludes the target, that is if a patient have any heart disease or not. </a:t>
            </a:r>
          </a:p>
          <a:p>
            <a:pPr marL="0" indent="0">
              <a:buNone/>
            </a:pPr>
            <a:r>
              <a:rPr lang="en-US" dirty="0"/>
              <a:t>To get a rough idea about the relation between the target and features we have used data visualization techniques using matplotlib and seaborn data visualization library available for python. </a:t>
            </a:r>
          </a:p>
          <a:p>
            <a:pPr marL="0" indent="0">
              <a:buNone/>
            </a:pPr>
            <a:r>
              <a:rPr lang="en-US" dirty="0"/>
              <a:t>We have two types of features in our dataset –</a:t>
            </a:r>
          </a:p>
          <a:p>
            <a:pPr>
              <a:buFont typeface="Wingdings" panose="05000000000000000000" pitchFamily="2" charset="2"/>
              <a:buChar char="Ø"/>
            </a:pPr>
            <a:r>
              <a:rPr lang="en-US" b="1" dirty="0"/>
              <a:t>Categorial features or discrete valued features ( 9 attributes including target )</a:t>
            </a:r>
          </a:p>
          <a:p>
            <a:pPr>
              <a:buFont typeface="Wingdings" panose="05000000000000000000" pitchFamily="2" charset="2"/>
              <a:buChar char="Ø"/>
            </a:pPr>
            <a:r>
              <a:rPr lang="en-US" b="1" dirty="0"/>
              <a:t>Numeric features or continuous valued features ( 5 attributes )</a:t>
            </a:r>
            <a:endParaRPr lang="en-IN" b="1" dirty="0"/>
          </a:p>
        </p:txBody>
      </p:sp>
    </p:spTree>
    <p:extLst>
      <p:ext uri="{BB962C8B-B14F-4D97-AF65-F5344CB8AC3E}">
        <p14:creationId xmlns:p14="http://schemas.microsoft.com/office/powerpoint/2010/main" val="16977786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9DEC01-C151-45C7-B263-118EAB9BF1B7}"/>
              </a:ext>
            </a:extLst>
          </p:cNvPr>
          <p:cNvSpPr>
            <a:spLocks noGrp="1"/>
          </p:cNvSpPr>
          <p:nvPr>
            <p:ph type="title"/>
          </p:nvPr>
        </p:nvSpPr>
        <p:spPr>
          <a:xfrm>
            <a:off x="908549" y="288387"/>
            <a:ext cx="9950103" cy="587861"/>
          </a:xfrm>
        </p:spPr>
        <p:txBody>
          <a:bodyPr>
            <a:normAutofit fontScale="90000"/>
          </a:bodyPr>
          <a:lstStyle/>
          <a:p>
            <a:r>
              <a:rPr lang="en-US" dirty="0"/>
              <a:t>Relationship between Age and target for both gender</a:t>
            </a:r>
            <a:endParaRPr lang="en-IN" dirty="0"/>
          </a:p>
        </p:txBody>
      </p:sp>
      <p:pic>
        <p:nvPicPr>
          <p:cNvPr id="11" name="Content Placeholder 10">
            <a:extLst>
              <a:ext uri="{FF2B5EF4-FFF2-40B4-BE49-F238E27FC236}">
                <a16:creationId xmlns:a16="http://schemas.microsoft.com/office/drawing/2014/main" id="{5C94FA73-3158-4376-A4BC-0C09C6B0D012}"/>
              </a:ext>
            </a:extLst>
          </p:cNvPr>
          <p:cNvPicPr>
            <a:picLocks noGrp="1" noChangeAspect="1"/>
          </p:cNvPicPr>
          <p:nvPr>
            <p:ph idx="1"/>
          </p:nvPr>
        </p:nvPicPr>
        <p:blipFill>
          <a:blip r:embed="rId2"/>
          <a:stretch>
            <a:fillRect/>
          </a:stretch>
        </p:blipFill>
        <p:spPr>
          <a:xfrm>
            <a:off x="908548" y="1085678"/>
            <a:ext cx="8856000" cy="5230008"/>
          </a:xfrm>
        </p:spPr>
      </p:pic>
    </p:spTree>
    <p:extLst>
      <p:ext uri="{BB962C8B-B14F-4D97-AF65-F5344CB8AC3E}">
        <p14:creationId xmlns:p14="http://schemas.microsoft.com/office/powerpoint/2010/main" val="33474009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154B74-0EB4-41DD-8B6C-52DBB1C61822}"/>
              </a:ext>
            </a:extLst>
          </p:cNvPr>
          <p:cNvSpPr>
            <a:spLocks noGrp="1"/>
          </p:cNvSpPr>
          <p:nvPr>
            <p:ph type="title"/>
          </p:nvPr>
        </p:nvSpPr>
        <p:spPr>
          <a:xfrm>
            <a:off x="796008" y="370021"/>
            <a:ext cx="9950103" cy="1094298"/>
          </a:xfrm>
        </p:spPr>
        <p:txBody>
          <a:bodyPr>
            <a:normAutofit fontScale="90000"/>
          </a:bodyPr>
          <a:lstStyle/>
          <a:p>
            <a:r>
              <a:rPr lang="en-US" dirty="0"/>
              <a:t>Relationship between Blood pressure and target for both gender</a:t>
            </a:r>
            <a:endParaRPr lang="en-IN" dirty="0"/>
          </a:p>
        </p:txBody>
      </p:sp>
      <p:pic>
        <p:nvPicPr>
          <p:cNvPr id="5" name="Content Placeholder 4">
            <a:extLst>
              <a:ext uri="{FF2B5EF4-FFF2-40B4-BE49-F238E27FC236}">
                <a16:creationId xmlns:a16="http://schemas.microsoft.com/office/drawing/2014/main" id="{0AD60FFB-C446-4AE3-9F03-8351EEFF2737}"/>
              </a:ext>
            </a:extLst>
          </p:cNvPr>
          <p:cNvPicPr>
            <a:picLocks noGrp="1" noChangeAspect="1"/>
          </p:cNvPicPr>
          <p:nvPr>
            <p:ph idx="1"/>
          </p:nvPr>
        </p:nvPicPr>
        <p:blipFill>
          <a:blip r:embed="rId2"/>
          <a:stretch>
            <a:fillRect/>
          </a:stretch>
        </p:blipFill>
        <p:spPr>
          <a:xfrm>
            <a:off x="796007" y="1464276"/>
            <a:ext cx="9648000" cy="4901461"/>
          </a:xfrm>
        </p:spPr>
      </p:pic>
    </p:spTree>
    <p:extLst>
      <p:ext uri="{BB962C8B-B14F-4D97-AF65-F5344CB8AC3E}">
        <p14:creationId xmlns:p14="http://schemas.microsoft.com/office/powerpoint/2010/main" val="435266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537C1B-F864-4C4C-ABC2-D850EECA3059}"/>
              </a:ext>
            </a:extLst>
          </p:cNvPr>
          <p:cNvSpPr>
            <a:spLocks noGrp="1"/>
          </p:cNvSpPr>
          <p:nvPr>
            <p:ph type="title"/>
          </p:nvPr>
        </p:nvSpPr>
        <p:spPr>
          <a:xfrm>
            <a:off x="1077362" y="720434"/>
            <a:ext cx="9950103" cy="611977"/>
          </a:xfrm>
        </p:spPr>
        <p:txBody>
          <a:bodyPr/>
          <a:lstStyle/>
          <a:p>
            <a:r>
              <a:rPr lang="en-US" b="1" i="0" dirty="0">
                <a:solidFill>
                  <a:srgbClr val="000000"/>
                </a:solidFill>
                <a:effectLst/>
                <a:latin typeface="Helvetica Neue"/>
              </a:rPr>
              <a:t>MAX HR wise positive case for both gender</a:t>
            </a:r>
            <a:endParaRPr lang="en-IN" dirty="0"/>
          </a:p>
        </p:txBody>
      </p:sp>
      <p:pic>
        <p:nvPicPr>
          <p:cNvPr id="5" name="Content Placeholder 4">
            <a:extLst>
              <a:ext uri="{FF2B5EF4-FFF2-40B4-BE49-F238E27FC236}">
                <a16:creationId xmlns:a16="http://schemas.microsoft.com/office/drawing/2014/main" id="{EB90BA1D-0F9F-4267-BEDC-32BBD3AADB08}"/>
              </a:ext>
            </a:extLst>
          </p:cNvPr>
          <p:cNvPicPr>
            <a:picLocks noGrp="1" noChangeAspect="1"/>
          </p:cNvPicPr>
          <p:nvPr>
            <p:ph idx="1"/>
          </p:nvPr>
        </p:nvPicPr>
        <p:blipFill>
          <a:blip r:embed="rId2"/>
          <a:stretch>
            <a:fillRect/>
          </a:stretch>
        </p:blipFill>
        <p:spPr>
          <a:xfrm>
            <a:off x="1077362" y="1332410"/>
            <a:ext cx="9288000" cy="4852532"/>
          </a:xfrm>
        </p:spPr>
      </p:pic>
    </p:spTree>
    <p:extLst>
      <p:ext uri="{BB962C8B-B14F-4D97-AF65-F5344CB8AC3E}">
        <p14:creationId xmlns:p14="http://schemas.microsoft.com/office/powerpoint/2010/main" val="42582039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EEA220-2FCE-4BCE-9634-A4C508583E1C}"/>
              </a:ext>
            </a:extLst>
          </p:cNvPr>
          <p:cNvSpPr>
            <a:spLocks noGrp="1"/>
          </p:cNvSpPr>
          <p:nvPr>
            <p:ph type="title"/>
          </p:nvPr>
        </p:nvSpPr>
        <p:spPr>
          <a:xfrm>
            <a:off x="1077362" y="720434"/>
            <a:ext cx="9950103" cy="598915"/>
          </a:xfrm>
        </p:spPr>
        <p:txBody>
          <a:bodyPr/>
          <a:lstStyle/>
          <a:p>
            <a:r>
              <a:rPr lang="en-US" b="1" i="0" dirty="0">
                <a:solidFill>
                  <a:srgbClr val="000000"/>
                </a:solidFill>
                <a:effectLst/>
                <a:latin typeface="Helvetica Neue"/>
              </a:rPr>
              <a:t>Cholesterol wise positive case for both gender</a:t>
            </a:r>
            <a:endParaRPr lang="en-IN" dirty="0"/>
          </a:p>
        </p:txBody>
      </p:sp>
      <p:pic>
        <p:nvPicPr>
          <p:cNvPr id="5" name="Content Placeholder 4">
            <a:extLst>
              <a:ext uri="{FF2B5EF4-FFF2-40B4-BE49-F238E27FC236}">
                <a16:creationId xmlns:a16="http://schemas.microsoft.com/office/drawing/2014/main" id="{419AFB74-0BB8-4291-996E-411F8B66CE8D}"/>
              </a:ext>
            </a:extLst>
          </p:cNvPr>
          <p:cNvPicPr>
            <a:picLocks noGrp="1" noChangeAspect="1"/>
          </p:cNvPicPr>
          <p:nvPr>
            <p:ph idx="1"/>
          </p:nvPr>
        </p:nvPicPr>
        <p:blipFill>
          <a:blip r:embed="rId2"/>
          <a:stretch>
            <a:fillRect/>
          </a:stretch>
        </p:blipFill>
        <p:spPr>
          <a:xfrm>
            <a:off x="1077351" y="1451288"/>
            <a:ext cx="9720000" cy="4632905"/>
          </a:xfrm>
        </p:spPr>
      </p:pic>
    </p:spTree>
    <p:extLst>
      <p:ext uri="{BB962C8B-B14F-4D97-AF65-F5344CB8AC3E}">
        <p14:creationId xmlns:p14="http://schemas.microsoft.com/office/powerpoint/2010/main" val="7519547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0F22CE-2C2D-4C42-B67B-2603AEF31FFD}"/>
              </a:ext>
            </a:extLst>
          </p:cNvPr>
          <p:cNvSpPr>
            <a:spLocks noGrp="1"/>
          </p:cNvSpPr>
          <p:nvPr>
            <p:ph type="title"/>
          </p:nvPr>
        </p:nvSpPr>
        <p:spPr>
          <a:xfrm>
            <a:off x="881418" y="911627"/>
            <a:ext cx="9950103" cy="559726"/>
          </a:xfrm>
        </p:spPr>
        <p:txBody>
          <a:bodyPr>
            <a:normAutofit fontScale="90000"/>
          </a:bodyPr>
          <a:lstStyle/>
          <a:p>
            <a:r>
              <a:rPr lang="en-IN" b="1" i="0" dirty="0">
                <a:solidFill>
                  <a:srgbClr val="000000"/>
                </a:solidFill>
                <a:effectLst/>
                <a:latin typeface="Helvetica Neue"/>
              </a:rPr>
              <a:t>Pre-processing: Feature selection/extraction</a:t>
            </a:r>
            <a:endParaRPr lang="en-IN" dirty="0"/>
          </a:p>
        </p:txBody>
      </p:sp>
      <p:sp>
        <p:nvSpPr>
          <p:cNvPr id="3" name="Content Placeholder 2">
            <a:extLst>
              <a:ext uri="{FF2B5EF4-FFF2-40B4-BE49-F238E27FC236}">
                <a16:creationId xmlns:a16="http://schemas.microsoft.com/office/drawing/2014/main" id="{A56050AE-F9B8-4A82-9F13-74429A6A1581}"/>
              </a:ext>
            </a:extLst>
          </p:cNvPr>
          <p:cNvSpPr>
            <a:spLocks noGrp="1"/>
          </p:cNvSpPr>
          <p:nvPr>
            <p:ph idx="1"/>
          </p:nvPr>
        </p:nvSpPr>
        <p:spPr>
          <a:xfrm>
            <a:off x="881419" y="2152996"/>
            <a:ext cx="9950103" cy="3513514"/>
          </a:xfrm>
        </p:spPr>
        <p:txBody>
          <a:bodyPr/>
          <a:lstStyle/>
          <a:p>
            <a:pPr marL="0" indent="0">
              <a:buNone/>
            </a:pPr>
            <a:r>
              <a:rPr lang="en-US" dirty="0"/>
              <a:t>Correlation Matrix with Heatmap —</a:t>
            </a:r>
          </a:p>
          <a:p>
            <a:pPr marL="0" indent="0">
              <a:buNone/>
            </a:pPr>
            <a:r>
              <a:rPr lang="en-US" dirty="0"/>
              <a:t>Correlation indicates how the features are related to each other or to the target variable. The correlation may be positive (increase in one value of the feature increases the value of the target variable) or negative (increase in one value of the feature decreases the value of the target variable) Heatmap makes it easy to classify the features are most relevant to the target variable, and we will plot the associated features of the heatmap using the seaborn library.</a:t>
            </a:r>
          </a:p>
          <a:p>
            <a:pPr marL="0" indent="0">
              <a:buNone/>
            </a:pPr>
            <a:endParaRPr lang="en-IN" dirty="0"/>
          </a:p>
        </p:txBody>
      </p:sp>
    </p:spTree>
    <p:extLst>
      <p:ext uri="{BB962C8B-B14F-4D97-AF65-F5344CB8AC3E}">
        <p14:creationId xmlns:p14="http://schemas.microsoft.com/office/powerpoint/2010/main" val="13269045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4" name="Rectangle 13">
            <a:extLst>
              <a:ext uri="{FF2B5EF4-FFF2-40B4-BE49-F238E27FC236}">
                <a16:creationId xmlns:a16="http://schemas.microsoft.com/office/drawing/2014/main" id="{998D6E90-577B-4973-B60A-2700290E68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6143601-3C29-4BC3-AE50-43A8718FD428}"/>
              </a:ext>
            </a:extLst>
          </p:cNvPr>
          <p:cNvSpPr>
            <a:spLocks noGrp="1"/>
          </p:cNvSpPr>
          <p:nvPr>
            <p:ph type="title"/>
          </p:nvPr>
        </p:nvSpPr>
        <p:spPr>
          <a:xfrm>
            <a:off x="653654" y="1185254"/>
            <a:ext cx="2628969" cy="531285"/>
          </a:xfrm>
        </p:spPr>
        <p:txBody>
          <a:bodyPr vert="horz" lIns="91440" tIns="45720" rIns="91440" bIns="45720" rtlCol="0" anchor="t">
            <a:normAutofit/>
          </a:bodyPr>
          <a:lstStyle/>
          <a:p>
            <a:r>
              <a:rPr lang="en-US" sz="2400" dirty="0"/>
              <a:t>Heatmap</a:t>
            </a:r>
          </a:p>
        </p:txBody>
      </p:sp>
      <p:sp>
        <p:nvSpPr>
          <p:cNvPr id="16" name="Freeform: Shape 15">
            <a:extLst>
              <a:ext uri="{FF2B5EF4-FFF2-40B4-BE49-F238E27FC236}">
                <a16:creationId xmlns:a16="http://schemas.microsoft.com/office/drawing/2014/main" id="{3FA95682-BEE6-4B33-BA34-7E7BE49782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Content Placeholder 6" descr="Timeline&#10;&#10;Description automatically generated">
            <a:extLst>
              <a:ext uri="{FF2B5EF4-FFF2-40B4-BE49-F238E27FC236}">
                <a16:creationId xmlns:a16="http://schemas.microsoft.com/office/drawing/2014/main" id="{0507CE05-69EC-4B77-940E-1FD37C70F30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369896" y="156440"/>
            <a:ext cx="7236000" cy="6150600"/>
          </a:xfrm>
          <a:prstGeom prst="rect">
            <a:avLst/>
          </a:prstGeom>
        </p:spPr>
      </p:pic>
      <p:sp>
        <p:nvSpPr>
          <p:cNvPr id="8" name="TextBox 7">
            <a:extLst>
              <a:ext uri="{FF2B5EF4-FFF2-40B4-BE49-F238E27FC236}">
                <a16:creationId xmlns:a16="http://schemas.microsoft.com/office/drawing/2014/main" id="{B5C7D7A7-41FE-40BE-AE8B-F5A99BC326BD}"/>
              </a:ext>
            </a:extLst>
          </p:cNvPr>
          <p:cNvSpPr txBox="1"/>
          <p:nvPr/>
        </p:nvSpPr>
        <p:spPr>
          <a:xfrm>
            <a:off x="370464" y="2059723"/>
            <a:ext cx="2628969" cy="4247317"/>
          </a:xfrm>
          <a:prstGeom prst="rect">
            <a:avLst/>
          </a:prstGeom>
          <a:noFill/>
        </p:spPr>
        <p:txBody>
          <a:bodyPr wrap="square" rtlCol="0">
            <a:spAutoFit/>
          </a:bodyPr>
          <a:lstStyle/>
          <a:p>
            <a:r>
              <a:rPr lang="en-US" dirty="0"/>
              <a:t>From this heatmap we can observe that the 'Thallium' and 'Number of vessels Fluro' is highly related to the target variable. Compared to relation between other two variables we can say that 'Thallium' and 'Number of vessels Fluro' contributes the most in prediction of presences of a heart disease.</a:t>
            </a:r>
            <a:endParaRPr lang="en-IN" dirty="0"/>
          </a:p>
        </p:txBody>
      </p:sp>
    </p:spTree>
    <p:extLst>
      <p:ext uri="{BB962C8B-B14F-4D97-AF65-F5344CB8AC3E}">
        <p14:creationId xmlns:p14="http://schemas.microsoft.com/office/powerpoint/2010/main" val="1795155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2F83B0-7F01-4A20-AFAB-011692E814B1}"/>
              </a:ext>
            </a:extLst>
          </p:cNvPr>
          <p:cNvSpPr>
            <a:spLocks noGrp="1"/>
          </p:cNvSpPr>
          <p:nvPr>
            <p:ph type="title"/>
          </p:nvPr>
        </p:nvSpPr>
        <p:spPr>
          <a:xfrm>
            <a:off x="659351" y="565461"/>
            <a:ext cx="9950103" cy="703417"/>
          </a:xfrm>
        </p:spPr>
        <p:txBody>
          <a:bodyPr/>
          <a:lstStyle/>
          <a:p>
            <a:r>
              <a:rPr lang="en-US" dirty="0"/>
              <a:t>Feature Selection</a:t>
            </a:r>
            <a:endParaRPr lang="en-IN" dirty="0"/>
          </a:p>
        </p:txBody>
      </p:sp>
      <p:pic>
        <p:nvPicPr>
          <p:cNvPr id="5" name="Content Placeholder 4">
            <a:extLst>
              <a:ext uri="{FF2B5EF4-FFF2-40B4-BE49-F238E27FC236}">
                <a16:creationId xmlns:a16="http://schemas.microsoft.com/office/drawing/2014/main" id="{A1A92D5A-4CE9-4B1E-987D-1EAC30C9149A}"/>
              </a:ext>
            </a:extLst>
          </p:cNvPr>
          <p:cNvPicPr>
            <a:picLocks noGrp="1" noChangeAspect="1"/>
          </p:cNvPicPr>
          <p:nvPr>
            <p:ph idx="1"/>
          </p:nvPr>
        </p:nvPicPr>
        <p:blipFill>
          <a:blip r:embed="rId2"/>
          <a:stretch>
            <a:fillRect/>
          </a:stretch>
        </p:blipFill>
        <p:spPr>
          <a:xfrm>
            <a:off x="673419" y="1465311"/>
            <a:ext cx="11002705" cy="2628000"/>
          </a:xfrm>
        </p:spPr>
      </p:pic>
      <p:sp>
        <p:nvSpPr>
          <p:cNvPr id="6" name="TextBox 5">
            <a:extLst>
              <a:ext uri="{FF2B5EF4-FFF2-40B4-BE49-F238E27FC236}">
                <a16:creationId xmlns:a16="http://schemas.microsoft.com/office/drawing/2014/main" id="{CBBE1E86-2C74-43BA-B888-E3CBDED2BD84}"/>
              </a:ext>
            </a:extLst>
          </p:cNvPr>
          <p:cNvSpPr txBox="1"/>
          <p:nvPr/>
        </p:nvSpPr>
        <p:spPr>
          <a:xfrm>
            <a:off x="844062" y="4642338"/>
            <a:ext cx="10481652" cy="646331"/>
          </a:xfrm>
          <a:prstGeom prst="rect">
            <a:avLst/>
          </a:prstGeom>
          <a:noFill/>
        </p:spPr>
        <p:txBody>
          <a:bodyPr wrap="none" rtlCol="0">
            <a:spAutoFit/>
          </a:bodyPr>
          <a:lstStyle/>
          <a:p>
            <a:r>
              <a:rPr lang="en-US" dirty="0"/>
              <a:t>After visualizing the relationship between various feature and target and observing the heatmap we</a:t>
            </a:r>
          </a:p>
          <a:p>
            <a:r>
              <a:rPr lang="en-US" dirty="0"/>
              <a:t>Have selected 8 features or attributes to train our model.</a:t>
            </a:r>
            <a:endParaRPr lang="en-IN" dirty="0"/>
          </a:p>
        </p:txBody>
      </p:sp>
    </p:spTree>
    <p:extLst>
      <p:ext uri="{BB962C8B-B14F-4D97-AF65-F5344CB8AC3E}">
        <p14:creationId xmlns:p14="http://schemas.microsoft.com/office/powerpoint/2010/main" val="2925061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444E09-371C-46C0-B6CE-0F9DC963CA8E}"/>
              </a:ext>
            </a:extLst>
          </p:cNvPr>
          <p:cNvSpPr>
            <a:spLocks noGrp="1"/>
          </p:cNvSpPr>
          <p:nvPr>
            <p:ph type="title"/>
          </p:nvPr>
        </p:nvSpPr>
        <p:spPr>
          <a:xfrm>
            <a:off x="1077362" y="720434"/>
            <a:ext cx="9950103" cy="798877"/>
          </a:xfrm>
        </p:spPr>
        <p:txBody>
          <a:bodyPr/>
          <a:lstStyle/>
          <a:p>
            <a:r>
              <a:rPr lang="en-US"/>
              <a:t>Splitting of train and test data</a:t>
            </a:r>
            <a:endParaRPr lang="en-IN" dirty="0"/>
          </a:p>
        </p:txBody>
      </p:sp>
      <p:sp>
        <p:nvSpPr>
          <p:cNvPr id="3" name="Content Placeholder 2">
            <a:extLst>
              <a:ext uri="{FF2B5EF4-FFF2-40B4-BE49-F238E27FC236}">
                <a16:creationId xmlns:a16="http://schemas.microsoft.com/office/drawing/2014/main" id="{6956CC91-489F-44D6-A772-31F236C07CFF}"/>
              </a:ext>
            </a:extLst>
          </p:cNvPr>
          <p:cNvSpPr>
            <a:spLocks noGrp="1"/>
          </p:cNvSpPr>
          <p:nvPr>
            <p:ph idx="1"/>
          </p:nvPr>
        </p:nvSpPr>
        <p:spPr>
          <a:xfrm>
            <a:off x="1077362" y="1659988"/>
            <a:ext cx="9950103" cy="4280842"/>
          </a:xfrm>
        </p:spPr>
        <p:txBody>
          <a:bodyPr>
            <a:normAutofit fontScale="92500"/>
          </a:bodyPr>
          <a:lstStyle/>
          <a:p>
            <a:pPr marL="0" indent="0">
              <a:buNone/>
            </a:pPr>
            <a:r>
              <a:rPr lang="en-US" dirty="0"/>
              <a:t>The train-test split is a technique for evaluating the performance of a machine learning algorithm.</a:t>
            </a:r>
          </a:p>
          <a:p>
            <a:pPr marL="0" indent="0">
              <a:buNone/>
            </a:pPr>
            <a:r>
              <a:rPr lang="en-US" dirty="0"/>
              <a:t>It can be used for classification or regression problems and can be used for any supervised learning algorithm.</a:t>
            </a:r>
          </a:p>
          <a:p>
            <a:pPr marL="0" indent="0">
              <a:buNone/>
            </a:pPr>
            <a:r>
              <a:rPr lang="en-US" dirty="0"/>
              <a:t>The procedure involves taking a dataset and dividing it into two subsets. The first subset is used to fit the model and is referred to as the training dataset. The second subset is not used to train the model; instead, the input element of the dataset is provided to the model, then predictions are made and compared to the expected values. This second dataset is referred to as the test dataset.</a:t>
            </a:r>
          </a:p>
          <a:p>
            <a:pPr>
              <a:buFont typeface="Wingdings" panose="05000000000000000000" pitchFamily="2" charset="2"/>
              <a:buChar char="Ø"/>
            </a:pPr>
            <a:r>
              <a:rPr lang="en-US" b="1" dirty="0"/>
              <a:t>Train Dataset:</a:t>
            </a:r>
            <a:r>
              <a:rPr lang="en-US" dirty="0"/>
              <a:t> Used to fit the machine learning model.</a:t>
            </a:r>
          </a:p>
          <a:p>
            <a:pPr>
              <a:buFont typeface="Wingdings" panose="05000000000000000000" pitchFamily="2" charset="2"/>
              <a:buChar char="Ø"/>
            </a:pPr>
            <a:r>
              <a:rPr lang="en-US" b="1" dirty="0"/>
              <a:t>Test Dataset:</a:t>
            </a:r>
            <a:r>
              <a:rPr lang="en-US" dirty="0"/>
              <a:t> Used to evaluate the fit machine learning model.</a:t>
            </a:r>
          </a:p>
          <a:p>
            <a:pPr marL="0" indent="0">
              <a:buNone/>
            </a:pPr>
            <a:r>
              <a:rPr lang="en-US" dirty="0">
                <a:highlight>
                  <a:srgbClr val="FFFF00"/>
                </a:highlight>
              </a:rPr>
              <a:t>The objective is to estimate the performance of the machine learning model on new data: data not used to train the model.</a:t>
            </a:r>
            <a:endParaRPr lang="en-IN" dirty="0">
              <a:highlight>
                <a:srgbClr val="FFFF00"/>
              </a:highlight>
            </a:endParaRPr>
          </a:p>
        </p:txBody>
      </p:sp>
    </p:spTree>
    <p:extLst>
      <p:ext uri="{BB962C8B-B14F-4D97-AF65-F5344CB8AC3E}">
        <p14:creationId xmlns:p14="http://schemas.microsoft.com/office/powerpoint/2010/main" val="15219638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26">
            <a:extLst>
              <a:ext uri="{FF2B5EF4-FFF2-40B4-BE49-F238E27FC236}">
                <a16:creationId xmlns:a16="http://schemas.microsoft.com/office/drawing/2014/main" id="{30901EA4-6CA0-4A64-939C-F76E88D155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0601CE2-DFA9-40DD-9B96-18F60F72262A}"/>
              </a:ext>
            </a:extLst>
          </p:cNvPr>
          <p:cNvSpPr>
            <a:spLocks noGrp="1"/>
          </p:cNvSpPr>
          <p:nvPr>
            <p:ph type="title"/>
          </p:nvPr>
        </p:nvSpPr>
        <p:spPr>
          <a:xfrm>
            <a:off x="1077362" y="720435"/>
            <a:ext cx="4855352" cy="1507375"/>
          </a:xfrm>
        </p:spPr>
        <p:txBody>
          <a:bodyPr>
            <a:normAutofit/>
          </a:bodyPr>
          <a:lstStyle/>
          <a:p>
            <a:r>
              <a:rPr lang="en-US" dirty="0"/>
              <a:t>Abstract</a:t>
            </a:r>
            <a:endParaRPr lang="en-IN" dirty="0"/>
          </a:p>
        </p:txBody>
      </p:sp>
      <p:sp>
        <p:nvSpPr>
          <p:cNvPr id="9" name="Content Placeholder 8">
            <a:extLst>
              <a:ext uri="{FF2B5EF4-FFF2-40B4-BE49-F238E27FC236}">
                <a16:creationId xmlns:a16="http://schemas.microsoft.com/office/drawing/2014/main" id="{08539DA6-7A0E-47E1-906C-9D3E404FB7FD}"/>
              </a:ext>
            </a:extLst>
          </p:cNvPr>
          <p:cNvSpPr>
            <a:spLocks noGrp="1"/>
          </p:cNvSpPr>
          <p:nvPr>
            <p:ph idx="1"/>
          </p:nvPr>
        </p:nvSpPr>
        <p:spPr>
          <a:xfrm>
            <a:off x="1077362" y="2427316"/>
            <a:ext cx="4855352" cy="2366753"/>
          </a:xfrm>
        </p:spPr>
        <p:txBody>
          <a:bodyPr>
            <a:normAutofit/>
          </a:bodyPr>
          <a:lstStyle/>
          <a:p>
            <a:pPr marL="0" indent="0">
              <a:buNone/>
            </a:pPr>
            <a:r>
              <a:rPr lang="en-US" sz="2000" dirty="0"/>
              <a:t>In this project we have demonstrated that, how we can use various Machine Learning algorithm to predict heart disease of a patient in an early stage based on some common medical data.</a:t>
            </a:r>
          </a:p>
        </p:txBody>
      </p:sp>
      <p:sp>
        <p:nvSpPr>
          <p:cNvPr id="38" name="Freeform: Shape 28">
            <a:extLst>
              <a:ext uri="{FF2B5EF4-FFF2-40B4-BE49-F238E27FC236}">
                <a16:creationId xmlns:a16="http://schemas.microsoft.com/office/drawing/2014/main" id="{7E3B2BA1-50FC-4574-838F-AB0B5B93B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03268" y="3431554"/>
            <a:ext cx="3488732" cy="3432751"/>
          </a:xfrm>
          <a:custGeom>
            <a:avLst/>
            <a:gdLst>
              <a:gd name="connsiteX0" fmla="*/ 3488731 w 3488732"/>
              <a:gd name="connsiteY0" fmla="*/ 0 h 3432751"/>
              <a:gd name="connsiteX1" fmla="*/ 3488732 w 3488732"/>
              <a:gd name="connsiteY1" fmla="*/ 0 h 3432751"/>
              <a:gd name="connsiteX2" fmla="*/ 3488732 w 3488732"/>
              <a:gd name="connsiteY2" fmla="*/ 3432751 h 3432751"/>
              <a:gd name="connsiteX3" fmla="*/ 0 w 3488732"/>
              <a:gd name="connsiteY3" fmla="*/ 3432751 h 3432751"/>
              <a:gd name="connsiteX4" fmla="*/ 0 w 3488732"/>
              <a:gd name="connsiteY4" fmla="*/ 3431630 h 3432751"/>
              <a:gd name="connsiteX5" fmla="*/ 80 w 3488732"/>
              <a:gd name="connsiteY5" fmla="*/ 3431628 h 3432751"/>
              <a:gd name="connsiteX6" fmla="*/ 7516 w 3488732"/>
              <a:gd name="connsiteY6" fmla="*/ 3431628 h 3432751"/>
              <a:gd name="connsiteX7" fmla="*/ 7516 w 3488732"/>
              <a:gd name="connsiteY7" fmla="*/ 3431443 h 3432751"/>
              <a:gd name="connsiteX8" fmla="*/ 179530 w 3488732"/>
              <a:gd name="connsiteY8" fmla="*/ 3427154 h 3432751"/>
              <a:gd name="connsiteX9" fmla="*/ 3484471 w 3488732"/>
              <a:gd name="connsiteY9" fmla="*/ 162232 h 3432751"/>
              <a:gd name="connsiteX10" fmla="*/ 3488328 w 3488732"/>
              <a:gd name="connsiteY10" fmla="*/ 6924 h 3432751"/>
              <a:gd name="connsiteX11" fmla="*/ 3488731 w 3488732"/>
              <a:gd name="connsiteY11" fmla="*/ 6924 h 3432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88732" h="3432751">
                <a:moveTo>
                  <a:pt x="3488731" y="0"/>
                </a:moveTo>
                <a:lnTo>
                  <a:pt x="3488732" y="0"/>
                </a:lnTo>
                <a:lnTo>
                  <a:pt x="3488732" y="3432751"/>
                </a:lnTo>
                <a:lnTo>
                  <a:pt x="0" y="3432751"/>
                </a:lnTo>
                <a:lnTo>
                  <a:pt x="0" y="3431630"/>
                </a:lnTo>
                <a:lnTo>
                  <a:pt x="80" y="3431628"/>
                </a:lnTo>
                <a:lnTo>
                  <a:pt x="7516" y="3431628"/>
                </a:lnTo>
                <a:lnTo>
                  <a:pt x="7516" y="3431443"/>
                </a:lnTo>
                <a:lnTo>
                  <a:pt x="179530" y="3427154"/>
                </a:lnTo>
                <a:cubicBezTo>
                  <a:pt x="1965266" y="3337873"/>
                  <a:pt x="3396747" y="1924247"/>
                  <a:pt x="3484471" y="162232"/>
                </a:cubicBezTo>
                <a:lnTo>
                  <a:pt x="3488328" y="6924"/>
                </a:lnTo>
                <a:lnTo>
                  <a:pt x="3488731" y="6924"/>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Content Placeholder 4" descr="A colorful abstract pixelated image">
            <a:extLst>
              <a:ext uri="{FF2B5EF4-FFF2-40B4-BE49-F238E27FC236}">
                <a16:creationId xmlns:a16="http://schemas.microsoft.com/office/drawing/2014/main" id="{07D39F09-6C8E-439B-9961-DB30F927331E}"/>
              </a:ext>
            </a:extLst>
          </p:cNvPr>
          <p:cNvPicPr>
            <a:picLocks noChangeAspect="1"/>
          </p:cNvPicPr>
          <p:nvPr/>
        </p:nvPicPr>
        <p:blipFill rotWithShape="1">
          <a:blip r:embed="rId2">
            <a:extLst>
              <a:ext uri="{28A0092B-C50C-407E-A947-70E740481C1C}">
                <a14:useLocalDpi xmlns:a14="http://schemas.microsoft.com/office/drawing/2010/main" val="0"/>
              </a:ext>
            </a:extLst>
          </a:blip>
          <a:srcRect l="36384" r="11277"/>
          <a:stretch/>
        </p:blipFill>
        <p:spPr>
          <a:xfrm>
            <a:off x="6967018" y="10"/>
            <a:ext cx="5224982" cy="6863174"/>
          </a:xfrm>
          <a:custGeom>
            <a:avLst/>
            <a:gdLst/>
            <a:ahLst/>
            <a:cxnLst/>
            <a:rect l="l" t="t" r="r" b="b"/>
            <a:pathLst>
              <a:path w="5224982" h="6846790">
                <a:moveTo>
                  <a:pt x="0" y="0"/>
                </a:moveTo>
                <a:lnTo>
                  <a:pt x="5224981" y="0"/>
                </a:lnTo>
                <a:lnTo>
                  <a:pt x="5224981" y="3414038"/>
                </a:lnTo>
                <a:lnTo>
                  <a:pt x="5224982" y="3414038"/>
                </a:lnTo>
                <a:lnTo>
                  <a:pt x="5224981" y="3414080"/>
                </a:lnTo>
                <a:lnTo>
                  <a:pt x="5224981" y="3430264"/>
                </a:lnTo>
                <a:lnTo>
                  <a:pt x="5224578" y="3430264"/>
                </a:lnTo>
                <a:lnTo>
                  <a:pt x="5220721" y="3585201"/>
                </a:lnTo>
                <a:cubicBezTo>
                  <a:pt x="5132997" y="5343007"/>
                  <a:pt x="3701516" y="6753257"/>
                  <a:pt x="1915780" y="6842324"/>
                </a:cubicBezTo>
                <a:lnTo>
                  <a:pt x="1743766" y="6846603"/>
                </a:lnTo>
                <a:lnTo>
                  <a:pt x="1743766" y="6846788"/>
                </a:lnTo>
                <a:lnTo>
                  <a:pt x="1736330" y="6846788"/>
                </a:lnTo>
                <a:lnTo>
                  <a:pt x="1736250" y="6846790"/>
                </a:lnTo>
                <a:lnTo>
                  <a:pt x="1736250" y="6846788"/>
                </a:lnTo>
                <a:lnTo>
                  <a:pt x="0" y="6846788"/>
                </a:lnTo>
                <a:close/>
              </a:path>
            </a:pathLst>
          </a:custGeom>
        </p:spPr>
      </p:pic>
    </p:spTree>
    <p:extLst>
      <p:ext uri="{BB962C8B-B14F-4D97-AF65-F5344CB8AC3E}">
        <p14:creationId xmlns:p14="http://schemas.microsoft.com/office/powerpoint/2010/main" val="40660132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17064C-0ECE-4B94-B504-C35FC6818ED2}"/>
              </a:ext>
            </a:extLst>
          </p:cNvPr>
          <p:cNvSpPr>
            <a:spLocks noGrp="1"/>
          </p:cNvSpPr>
          <p:nvPr>
            <p:ph type="title"/>
          </p:nvPr>
        </p:nvSpPr>
        <p:spPr>
          <a:xfrm>
            <a:off x="627196" y="720434"/>
            <a:ext cx="9950103" cy="700403"/>
          </a:xfrm>
        </p:spPr>
        <p:txBody>
          <a:bodyPr/>
          <a:lstStyle/>
          <a:p>
            <a:r>
              <a:rPr lang="en-US" dirty="0"/>
              <a:t>Training &amp; Testing Data </a:t>
            </a:r>
            <a:endParaRPr lang="en-IN" dirty="0"/>
          </a:p>
        </p:txBody>
      </p:sp>
      <p:pic>
        <p:nvPicPr>
          <p:cNvPr id="5" name="Content Placeholder 4">
            <a:extLst>
              <a:ext uri="{FF2B5EF4-FFF2-40B4-BE49-F238E27FC236}">
                <a16:creationId xmlns:a16="http://schemas.microsoft.com/office/drawing/2014/main" id="{EB0F6844-DF7B-469D-B145-575DF7B60D8F}"/>
              </a:ext>
            </a:extLst>
          </p:cNvPr>
          <p:cNvPicPr>
            <a:picLocks noGrp="1" noChangeAspect="1"/>
          </p:cNvPicPr>
          <p:nvPr>
            <p:ph idx="1"/>
          </p:nvPr>
        </p:nvPicPr>
        <p:blipFill>
          <a:blip r:embed="rId2"/>
          <a:stretch>
            <a:fillRect/>
          </a:stretch>
        </p:blipFill>
        <p:spPr>
          <a:xfrm>
            <a:off x="627193" y="1616399"/>
            <a:ext cx="11200350" cy="3276000"/>
          </a:xfrm>
        </p:spPr>
      </p:pic>
    </p:spTree>
    <p:extLst>
      <p:ext uri="{BB962C8B-B14F-4D97-AF65-F5344CB8AC3E}">
        <p14:creationId xmlns:p14="http://schemas.microsoft.com/office/powerpoint/2010/main" val="6062586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8D16D3-0F3D-44E5-BA22-BD4FA51C1C87}"/>
              </a:ext>
            </a:extLst>
          </p:cNvPr>
          <p:cNvSpPr>
            <a:spLocks noGrp="1"/>
          </p:cNvSpPr>
          <p:nvPr>
            <p:ph type="title"/>
          </p:nvPr>
        </p:nvSpPr>
        <p:spPr>
          <a:xfrm>
            <a:off x="584993" y="453148"/>
            <a:ext cx="9950103" cy="644132"/>
          </a:xfrm>
        </p:spPr>
        <p:txBody>
          <a:bodyPr/>
          <a:lstStyle/>
          <a:p>
            <a:r>
              <a:rPr lang="en-US" dirty="0"/>
              <a:t>Feature Normalization</a:t>
            </a:r>
            <a:endParaRPr lang="en-IN" dirty="0"/>
          </a:p>
        </p:txBody>
      </p:sp>
      <p:sp>
        <p:nvSpPr>
          <p:cNvPr id="3" name="Content Placeholder 2">
            <a:extLst>
              <a:ext uri="{FF2B5EF4-FFF2-40B4-BE49-F238E27FC236}">
                <a16:creationId xmlns:a16="http://schemas.microsoft.com/office/drawing/2014/main" id="{A12BA72A-44CC-4D7D-870D-4306ED407E5C}"/>
              </a:ext>
            </a:extLst>
          </p:cNvPr>
          <p:cNvSpPr>
            <a:spLocks noGrp="1"/>
          </p:cNvSpPr>
          <p:nvPr>
            <p:ph idx="1"/>
          </p:nvPr>
        </p:nvSpPr>
        <p:spPr>
          <a:xfrm>
            <a:off x="584993" y="1203427"/>
            <a:ext cx="9950103" cy="4818550"/>
          </a:xfrm>
        </p:spPr>
        <p:txBody>
          <a:bodyPr>
            <a:normAutofit/>
          </a:bodyPr>
          <a:lstStyle/>
          <a:p>
            <a:pPr marL="0" indent="0">
              <a:buNone/>
            </a:pPr>
            <a:r>
              <a:rPr lang="en-US" dirty="0"/>
              <a:t>Normalization is a technique often applied as part of data preparation for machine learning. The goal of normalization is to change the values of numeric columns in the dataset to use a common scale, without distorting differences in the ranges of values or losing information. Normalization is also required for some algorithms to model the data correctly.</a:t>
            </a:r>
          </a:p>
          <a:p>
            <a:pPr marL="0" indent="0">
              <a:buNone/>
            </a:pPr>
            <a:r>
              <a:rPr lang="en-US" dirty="0"/>
              <a:t>For example, let’s assume an input dataset contains one column with values ranging from 0 to 1, and another column with values ranging from 10,000 to 100,000. The great difference in the scale of the numbers could cause problems when you attempt to combine the values as features during modeling.</a:t>
            </a:r>
          </a:p>
          <a:p>
            <a:pPr marL="0" indent="0">
              <a:buNone/>
            </a:pPr>
            <a:r>
              <a:rPr lang="en-US" dirty="0"/>
              <a:t>Normalization avoids these problems by creating new values that maintain the general distribution and ratios in the source data, while keeping values within a scale applied across all numeric columns used in the model.</a:t>
            </a:r>
          </a:p>
          <a:p>
            <a:pPr marL="0" indent="0">
              <a:buNone/>
            </a:pPr>
            <a:r>
              <a:rPr lang="en-US" dirty="0">
                <a:highlight>
                  <a:srgbClr val="FFFF00"/>
                </a:highlight>
              </a:rPr>
              <a:t> Normalizing the data generally speeds up learning and leads to faster convergence.</a:t>
            </a:r>
            <a:endParaRPr lang="en-IN" dirty="0">
              <a:highlight>
                <a:srgbClr val="FFFF00"/>
              </a:highlight>
            </a:endParaRPr>
          </a:p>
        </p:txBody>
      </p:sp>
    </p:spTree>
    <p:extLst>
      <p:ext uri="{BB962C8B-B14F-4D97-AF65-F5344CB8AC3E}">
        <p14:creationId xmlns:p14="http://schemas.microsoft.com/office/powerpoint/2010/main" val="17862518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2" name="Rectangle 11">
            <a:extLst>
              <a:ext uri="{FF2B5EF4-FFF2-40B4-BE49-F238E27FC236}">
                <a16:creationId xmlns:a16="http://schemas.microsoft.com/office/drawing/2014/main" id="{998D6E90-577B-4973-B60A-2700290E68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5CD2E19-575B-4A7E-BF81-8BC53C9DB3F7}"/>
              </a:ext>
            </a:extLst>
          </p:cNvPr>
          <p:cNvSpPr>
            <a:spLocks noGrp="1"/>
          </p:cNvSpPr>
          <p:nvPr>
            <p:ph type="title"/>
          </p:nvPr>
        </p:nvSpPr>
        <p:spPr>
          <a:xfrm>
            <a:off x="1084728" y="1597961"/>
            <a:ext cx="2628969" cy="3162300"/>
          </a:xfrm>
        </p:spPr>
        <p:txBody>
          <a:bodyPr vert="horz" lIns="91440" tIns="45720" rIns="91440" bIns="45720" rtlCol="0" anchor="t">
            <a:normAutofit/>
          </a:bodyPr>
          <a:lstStyle/>
          <a:p>
            <a:r>
              <a:rPr lang="en-US" sz="2400"/>
              <a:t>Feature Normalization contd.</a:t>
            </a:r>
          </a:p>
        </p:txBody>
      </p:sp>
      <p:sp>
        <p:nvSpPr>
          <p:cNvPr id="14" name="Freeform: Shape 13">
            <a:extLst>
              <a:ext uri="{FF2B5EF4-FFF2-40B4-BE49-F238E27FC236}">
                <a16:creationId xmlns:a16="http://schemas.microsoft.com/office/drawing/2014/main" id="{3FA95682-BEE6-4B33-BA34-7E7BE49782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Content Placeholder 4">
            <a:extLst>
              <a:ext uri="{FF2B5EF4-FFF2-40B4-BE49-F238E27FC236}">
                <a16:creationId xmlns:a16="http://schemas.microsoft.com/office/drawing/2014/main" id="{1C466D21-2AE8-4AF2-95D4-910E766EDBFA}"/>
              </a:ext>
            </a:extLst>
          </p:cNvPr>
          <p:cNvPicPr>
            <a:picLocks noGrp="1" noChangeAspect="1"/>
          </p:cNvPicPr>
          <p:nvPr>
            <p:ph idx="1"/>
          </p:nvPr>
        </p:nvPicPr>
        <p:blipFill>
          <a:blip r:embed="rId2"/>
          <a:stretch>
            <a:fillRect/>
          </a:stretch>
        </p:blipFill>
        <p:spPr>
          <a:xfrm>
            <a:off x="3713697" y="309288"/>
            <a:ext cx="7172231" cy="5724000"/>
          </a:xfrm>
          <a:prstGeom prst="rect">
            <a:avLst/>
          </a:prstGeom>
        </p:spPr>
      </p:pic>
    </p:spTree>
    <p:extLst>
      <p:ext uri="{BB962C8B-B14F-4D97-AF65-F5344CB8AC3E}">
        <p14:creationId xmlns:p14="http://schemas.microsoft.com/office/powerpoint/2010/main" val="29035670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D42A59-5258-4133-A859-115C670C2B5E}"/>
              </a:ext>
            </a:extLst>
          </p:cNvPr>
          <p:cNvSpPr>
            <a:spLocks noGrp="1"/>
          </p:cNvSpPr>
          <p:nvPr>
            <p:ph type="title"/>
          </p:nvPr>
        </p:nvSpPr>
        <p:spPr>
          <a:xfrm>
            <a:off x="1077362" y="720434"/>
            <a:ext cx="9950103" cy="658200"/>
          </a:xfrm>
        </p:spPr>
        <p:txBody>
          <a:bodyPr/>
          <a:lstStyle/>
          <a:p>
            <a:r>
              <a:rPr lang="en-US" dirty="0"/>
              <a:t>Classification</a:t>
            </a:r>
            <a:endParaRPr lang="en-IN" dirty="0"/>
          </a:p>
        </p:txBody>
      </p:sp>
      <p:sp>
        <p:nvSpPr>
          <p:cNvPr id="3" name="Content Placeholder 2">
            <a:extLst>
              <a:ext uri="{FF2B5EF4-FFF2-40B4-BE49-F238E27FC236}">
                <a16:creationId xmlns:a16="http://schemas.microsoft.com/office/drawing/2014/main" id="{7570A652-7BC6-423F-A9B2-B1F47F589541}"/>
              </a:ext>
            </a:extLst>
          </p:cNvPr>
          <p:cNvSpPr>
            <a:spLocks noGrp="1"/>
          </p:cNvSpPr>
          <p:nvPr>
            <p:ph idx="1"/>
          </p:nvPr>
        </p:nvSpPr>
        <p:spPr>
          <a:xfrm>
            <a:off x="1077362" y="1378634"/>
            <a:ext cx="9950103" cy="4562196"/>
          </a:xfrm>
        </p:spPr>
        <p:txBody>
          <a:bodyPr/>
          <a:lstStyle/>
          <a:p>
            <a:pPr marL="0" indent="0">
              <a:buNone/>
            </a:pPr>
            <a:r>
              <a:rPr lang="en-US" dirty="0"/>
              <a:t>Algorithms -</a:t>
            </a:r>
          </a:p>
          <a:p>
            <a:pPr marL="0" indent="0">
              <a:buNone/>
            </a:pPr>
            <a:endParaRPr lang="en-US" dirty="0"/>
          </a:p>
          <a:p>
            <a:pPr>
              <a:buFont typeface="Wingdings" panose="05000000000000000000" pitchFamily="2" charset="2"/>
              <a:buChar char="Ø"/>
            </a:pPr>
            <a:r>
              <a:rPr lang="en-US" dirty="0"/>
              <a:t>K Nearest Neighbor(KNN)</a:t>
            </a:r>
          </a:p>
          <a:p>
            <a:pPr>
              <a:buFont typeface="Wingdings" panose="05000000000000000000" pitchFamily="2" charset="2"/>
              <a:buChar char="Ø"/>
            </a:pPr>
            <a:r>
              <a:rPr lang="en-US" dirty="0"/>
              <a:t>Decision Tree</a:t>
            </a:r>
          </a:p>
          <a:p>
            <a:pPr>
              <a:buFont typeface="Wingdings" panose="05000000000000000000" pitchFamily="2" charset="2"/>
              <a:buChar char="Ø"/>
            </a:pPr>
            <a:r>
              <a:rPr lang="en-US" dirty="0"/>
              <a:t>Support Vector Machine</a:t>
            </a:r>
          </a:p>
          <a:p>
            <a:pPr>
              <a:buFont typeface="Wingdings" panose="05000000000000000000" pitchFamily="2" charset="2"/>
              <a:buChar char="Ø"/>
            </a:pPr>
            <a:r>
              <a:rPr lang="en-US" dirty="0"/>
              <a:t>Logistic Regression</a:t>
            </a:r>
          </a:p>
          <a:p>
            <a:pPr marL="0" indent="0">
              <a:buNone/>
            </a:pPr>
            <a:endParaRPr lang="en-US" dirty="0"/>
          </a:p>
          <a:p>
            <a:pPr marL="0" indent="0">
              <a:buNone/>
            </a:pPr>
            <a:r>
              <a:rPr lang="en-US" dirty="0"/>
              <a:t>We have done a comparative study among these four supervised machine learning algorithm to predict the presence of heart disease.</a:t>
            </a:r>
            <a:endParaRPr lang="en-IN" dirty="0"/>
          </a:p>
        </p:txBody>
      </p:sp>
    </p:spTree>
    <p:extLst>
      <p:ext uri="{BB962C8B-B14F-4D97-AF65-F5344CB8AC3E}">
        <p14:creationId xmlns:p14="http://schemas.microsoft.com/office/powerpoint/2010/main" val="34495455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A1766D0-745A-4921-A68E-56642A6508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8E3861F-5A48-4494-B8C2-D7A39A9ACF0C}"/>
              </a:ext>
            </a:extLst>
          </p:cNvPr>
          <p:cNvSpPr>
            <a:spLocks noGrp="1"/>
          </p:cNvSpPr>
          <p:nvPr>
            <p:ph type="title"/>
          </p:nvPr>
        </p:nvSpPr>
        <p:spPr>
          <a:xfrm>
            <a:off x="1077364" y="720435"/>
            <a:ext cx="4140096" cy="1507375"/>
          </a:xfrm>
        </p:spPr>
        <p:txBody>
          <a:bodyPr>
            <a:normAutofit/>
          </a:bodyPr>
          <a:lstStyle/>
          <a:p>
            <a:pPr>
              <a:lnSpc>
                <a:spcPct val="100000"/>
              </a:lnSpc>
            </a:pPr>
            <a:r>
              <a:rPr lang="en-US" sz="3000"/>
              <a:t>Logistic Regression or Binary Classification</a:t>
            </a:r>
            <a:endParaRPr lang="en-IN" sz="3000"/>
          </a:p>
        </p:txBody>
      </p:sp>
      <p:sp>
        <p:nvSpPr>
          <p:cNvPr id="3" name="Content Placeholder 2">
            <a:extLst>
              <a:ext uri="{FF2B5EF4-FFF2-40B4-BE49-F238E27FC236}">
                <a16:creationId xmlns:a16="http://schemas.microsoft.com/office/drawing/2014/main" id="{1545DFA5-DE9A-446C-A1BD-EDE8885D2488}"/>
              </a:ext>
            </a:extLst>
          </p:cNvPr>
          <p:cNvSpPr>
            <a:spLocks noGrp="1"/>
          </p:cNvSpPr>
          <p:nvPr>
            <p:ph idx="1"/>
          </p:nvPr>
        </p:nvSpPr>
        <p:spPr>
          <a:xfrm>
            <a:off x="1077364" y="2427316"/>
            <a:ext cx="4140096" cy="3513514"/>
          </a:xfrm>
        </p:spPr>
        <p:txBody>
          <a:bodyPr>
            <a:normAutofit/>
          </a:bodyPr>
          <a:lstStyle/>
          <a:p>
            <a:pPr>
              <a:lnSpc>
                <a:spcPct val="110000"/>
              </a:lnSpc>
              <a:buFont typeface="Wingdings" panose="05000000000000000000" pitchFamily="2" charset="2"/>
              <a:buChar char="q"/>
            </a:pPr>
            <a:r>
              <a:rPr lang="en-US" sz="1400"/>
              <a:t>Logistic regression is a supervised learning classification algorithm used to predict the probability of a target variable.</a:t>
            </a:r>
          </a:p>
          <a:p>
            <a:pPr>
              <a:lnSpc>
                <a:spcPct val="110000"/>
              </a:lnSpc>
              <a:buFont typeface="Wingdings" panose="05000000000000000000" pitchFamily="2" charset="2"/>
              <a:buChar char="q"/>
            </a:pPr>
            <a:r>
              <a:rPr lang="en-US" sz="1400"/>
              <a:t>In simple words, the dependent variable is binary in nature having data coded as either 1 (stands for success/yes) or 0 (stands for failure/no).</a:t>
            </a:r>
          </a:p>
          <a:p>
            <a:pPr>
              <a:lnSpc>
                <a:spcPct val="110000"/>
              </a:lnSpc>
              <a:buFont typeface="Wingdings" panose="05000000000000000000" pitchFamily="2" charset="2"/>
              <a:buChar char="q"/>
            </a:pPr>
            <a:r>
              <a:rPr lang="en-US" sz="1400"/>
              <a:t>Mathematically, a logistic regression model predicts P(Y=1) as a function of X. It is one of the simplest ML algorithms that can be used for various classification problems such as spam detection, Diabetes prediction, cancer detection etc.</a:t>
            </a:r>
          </a:p>
          <a:p>
            <a:pPr marL="0" indent="0">
              <a:lnSpc>
                <a:spcPct val="110000"/>
              </a:lnSpc>
              <a:buNone/>
            </a:pPr>
            <a:endParaRPr lang="en-US" sz="1400"/>
          </a:p>
          <a:p>
            <a:pPr marL="0" indent="0">
              <a:lnSpc>
                <a:spcPct val="110000"/>
              </a:lnSpc>
              <a:buNone/>
            </a:pPr>
            <a:endParaRPr lang="en-IN" sz="1400"/>
          </a:p>
        </p:txBody>
      </p:sp>
      <p:sp>
        <p:nvSpPr>
          <p:cNvPr id="11" name="Freeform: Shape 10">
            <a:extLst>
              <a:ext uri="{FF2B5EF4-FFF2-40B4-BE49-F238E27FC236}">
                <a16:creationId xmlns:a16="http://schemas.microsoft.com/office/drawing/2014/main" id="{583F1E3F-D7BF-4DB5-8016-70B9E385E3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794726" y="-906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Shape 12">
            <a:extLst>
              <a:ext uri="{FF2B5EF4-FFF2-40B4-BE49-F238E27FC236}">
                <a16:creationId xmlns:a16="http://schemas.microsoft.com/office/drawing/2014/main" id="{DD0D3E7A-8DF6-4A78-A03C-86AD697468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7088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3">
            <a:extLst>
              <a:ext uri="{FF2B5EF4-FFF2-40B4-BE49-F238E27FC236}">
                <a16:creationId xmlns:a16="http://schemas.microsoft.com/office/drawing/2014/main" id="{E3B6F7C8-D399-47FB-8559-75A846D4A6F1}"/>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146464" y="1477539"/>
            <a:ext cx="4788861" cy="39029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39979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DA1766D0-745A-4921-A68E-56642A6508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66532BB-CBA0-4572-86FE-2C2B5B9476B3}"/>
              </a:ext>
            </a:extLst>
          </p:cNvPr>
          <p:cNvSpPr>
            <a:spLocks noGrp="1"/>
          </p:cNvSpPr>
          <p:nvPr>
            <p:ph type="title"/>
          </p:nvPr>
        </p:nvSpPr>
        <p:spPr>
          <a:xfrm>
            <a:off x="1077364" y="720435"/>
            <a:ext cx="4140096" cy="1507375"/>
          </a:xfrm>
        </p:spPr>
        <p:txBody>
          <a:bodyPr>
            <a:normAutofit/>
          </a:bodyPr>
          <a:lstStyle/>
          <a:p>
            <a:pPr>
              <a:lnSpc>
                <a:spcPct val="100000"/>
              </a:lnSpc>
            </a:pPr>
            <a:r>
              <a:rPr lang="en-US" sz="3000" dirty="0"/>
              <a:t>Performance analysis of Logistic Regression Model</a:t>
            </a:r>
            <a:endParaRPr lang="en-IN" sz="3000" dirty="0"/>
          </a:p>
        </p:txBody>
      </p:sp>
      <p:sp>
        <p:nvSpPr>
          <p:cNvPr id="3" name="Content Placeholder 2">
            <a:extLst>
              <a:ext uri="{FF2B5EF4-FFF2-40B4-BE49-F238E27FC236}">
                <a16:creationId xmlns:a16="http://schemas.microsoft.com/office/drawing/2014/main" id="{F6A68849-CB39-416C-985D-6FAC6A1568A4}"/>
              </a:ext>
            </a:extLst>
          </p:cNvPr>
          <p:cNvSpPr>
            <a:spLocks noGrp="1"/>
          </p:cNvSpPr>
          <p:nvPr>
            <p:ph idx="1"/>
          </p:nvPr>
        </p:nvSpPr>
        <p:spPr>
          <a:xfrm>
            <a:off x="1077364" y="2427316"/>
            <a:ext cx="4140096" cy="3513514"/>
          </a:xfrm>
        </p:spPr>
        <p:txBody>
          <a:bodyPr>
            <a:normAutofit/>
          </a:bodyPr>
          <a:lstStyle/>
          <a:p>
            <a:pPr marL="0" indent="0">
              <a:buNone/>
            </a:pPr>
            <a:r>
              <a:rPr lang="en-IN" dirty="0"/>
              <a:t>Logistic Regression’s training Accuracy: 0.8796</a:t>
            </a:r>
          </a:p>
          <a:p>
            <a:pPr marL="0" indent="0">
              <a:buNone/>
            </a:pPr>
            <a:r>
              <a:rPr lang="en-IN" dirty="0"/>
              <a:t>Logistic Regression’s testing Accuracy: 0.7222</a:t>
            </a:r>
          </a:p>
          <a:p>
            <a:pPr marL="0" indent="0">
              <a:buNone/>
            </a:pPr>
            <a:r>
              <a:rPr lang="en-IN" dirty="0"/>
              <a:t>Average F1-score: 0.7189</a:t>
            </a:r>
          </a:p>
          <a:p>
            <a:pPr marL="0" indent="0">
              <a:buNone/>
            </a:pPr>
            <a:r>
              <a:rPr lang="en-IN" dirty="0"/>
              <a:t>Jaccard score: 0.5312</a:t>
            </a:r>
          </a:p>
          <a:p>
            <a:pPr marL="0" indent="0">
              <a:buNone/>
            </a:pPr>
            <a:r>
              <a:rPr lang="en-IN" dirty="0"/>
              <a:t>Log Loss: 0.5385</a:t>
            </a:r>
          </a:p>
        </p:txBody>
      </p:sp>
      <p:sp>
        <p:nvSpPr>
          <p:cNvPr id="23" name="Freeform: Shape 22">
            <a:extLst>
              <a:ext uri="{FF2B5EF4-FFF2-40B4-BE49-F238E27FC236}">
                <a16:creationId xmlns:a16="http://schemas.microsoft.com/office/drawing/2014/main" id="{583F1E3F-D7BF-4DB5-8016-70B9E385E3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794726" y="-906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 name="Freeform: Shape 24">
            <a:extLst>
              <a:ext uri="{FF2B5EF4-FFF2-40B4-BE49-F238E27FC236}">
                <a16:creationId xmlns:a16="http://schemas.microsoft.com/office/drawing/2014/main" id="{DD0D3E7A-8DF6-4A78-A03C-86AD697468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7088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Picture 6" descr="Chart, waterfall chart&#10;&#10;Description automatically generated">
            <a:extLst>
              <a:ext uri="{FF2B5EF4-FFF2-40B4-BE49-F238E27FC236}">
                <a16:creationId xmlns:a16="http://schemas.microsoft.com/office/drawing/2014/main" id="{193947BE-2ABB-47AE-8FCC-8190303CA635}"/>
              </a:ext>
            </a:extLst>
          </p:cNvPr>
          <p:cNvPicPr>
            <a:picLocks noChangeAspect="1"/>
          </p:cNvPicPr>
          <p:nvPr/>
        </p:nvPicPr>
        <p:blipFill>
          <a:blip r:embed="rId2"/>
          <a:stretch>
            <a:fillRect/>
          </a:stretch>
        </p:blipFill>
        <p:spPr>
          <a:xfrm>
            <a:off x="6146464" y="854167"/>
            <a:ext cx="4788861" cy="5149665"/>
          </a:xfrm>
          <a:prstGeom prst="rect">
            <a:avLst/>
          </a:prstGeom>
        </p:spPr>
      </p:pic>
    </p:spTree>
    <p:extLst>
      <p:ext uri="{BB962C8B-B14F-4D97-AF65-F5344CB8AC3E}">
        <p14:creationId xmlns:p14="http://schemas.microsoft.com/office/powerpoint/2010/main" val="25265021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24">
            <a:extLst>
              <a:ext uri="{FF2B5EF4-FFF2-40B4-BE49-F238E27FC236}">
                <a16:creationId xmlns:a16="http://schemas.microsoft.com/office/drawing/2014/main" id="{75DC8A51-8D2F-4E91-93BF-1F6034CDF9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DB3F1B3-3C0A-4F44-B9CB-81938B62B33C}"/>
              </a:ext>
            </a:extLst>
          </p:cNvPr>
          <p:cNvSpPr>
            <a:spLocks noGrp="1"/>
          </p:cNvSpPr>
          <p:nvPr>
            <p:ph type="title"/>
          </p:nvPr>
        </p:nvSpPr>
        <p:spPr>
          <a:xfrm>
            <a:off x="1077362" y="720435"/>
            <a:ext cx="6571840" cy="1507375"/>
          </a:xfrm>
        </p:spPr>
        <p:txBody>
          <a:bodyPr>
            <a:normAutofit/>
          </a:bodyPr>
          <a:lstStyle/>
          <a:p>
            <a:r>
              <a:rPr lang="en-US" dirty="0"/>
              <a:t>Support Vector Machine Classifier</a:t>
            </a:r>
            <a:endParaRPr lang="en-IN" dirty="0"/>
          </a:p>
        </p:txBody>
      </p:sp>
      <p:sp>
        <p:nvSpPr>
          <p:cNvPr id="3" name="Content Placeholder 2">
            <a:extLst>
              <a:ext uri="{FF2B5EF4-FFF2-40B4-BE49-F238E27FC236}">
                <a16:creationId xmlns:a16="http://schemas.microsoft.com/office/drawing/2014/main" id="{C4E7C111-6EC5-4E21-B45A-4F570376F4CA}"/>
              </a:ext>
            </a:extLst>
          </p:cNvPr>
          <p:cNvSpPr>
            <a:spLocks noGrp="1"/>
          </p:cNvSpPr>
          <p:nvPr>
            <p:ph idx="1"/>
          </p:nvPr>
        </p:nvSpPr>
        <p:spPr>
          <a:xfrm>
            <a:off x="1077362" y="2434974"/>
            <a:ext cx="6571840" cy="3505855"/>
          </a:xfrm>
        </p:spPr>
        <p:txBody>
          <a:bodyPr>
            <a:normAutofit/>
          </a:bodyPr>
          <a:lstStyle/>
          <a:p>
            <a:pPr>
              <a:lnSpc>
                <a:spcPct val="110000"/>
              </a:lnSpc>
              <a:buFont typeface="Wingdings" panose="05000000000000000000" pitchFamily="2" charset="2"/>
              <a:buChar char="q"/>
            </a:pPr>
            <a:r>
              <a:rPr lang="en-US"/>
              <a:t>The objective of the support vector machine algorithm is to find a hyperplane in an N-dimensional space(N — the number of features) that distinctly classifies the data points.</a:t>
            </a:r>
          </a:p>
          <a:p>
            <a:pPr>
              <a:lnSpc>
                <a:spcPct val="110000"/>
              </a:lnSpc>
              <a:buFont typeface="Wingdings" panose="05000000000000000000" pitchFamily="2" charset="2"/>
              <a:buChar char="q"/>
            </a:pPr>
            <a:r>
              <a:rPr lang="en-US"/>
              <a:t>To separate the two classes of data points, there are many possible hyperplanes that could be chosen. Our objective is to find a plane that has the maximum margin, i.e. the maximum distance between data points of both classes.</a:t>
            </a:r>
          </a:p>
          <a:p>
            <a:pPr>
              <a:lnSpc>
                <a:spcPct val="110000"/>
              </a:lnSpc>
              <a:buFont typeface="Wingdings" panose="05000000000000000000" pitchFamily="2" charset="2"/>
              <a:buChar char="q"/>
            </a:pPr>
            <a:r>
              <a:rPr lang="en-US"/>
              <a:t>Maximizing the margin distance provides some reinforcement so that future data points can be classified with more confidence.</a:t>
            </a:r>
          </a:p>
          <a:p>
            <a:pPr marL="0" indent="0">
              <a:lnSpc>
                <a:spcPct val="110000"/>
              </a:lnSpc>
              <a:buNone/>
            </a:pPr>
            <a:endParaRPr lang="en-IN"/>
          </a:p>
        </p:txBody>
      </p:sp>
      <p:sp>
        <p:nvSpPr>
          <p:cNvPr id="34" name="Rectangle 26">
            <a:extLst>
              <a:ext uri="{FF2B5EF4-FFF2-40B4-BE49-F238E27FC236}">
                <a16:creationId xmlns:a16="http://schemas.microsoft.com/office/drawing/2014/main" id="{F73E8968-6159-4E94-A13D-2248011641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707926" y="-9588"/>
            <a:ext cx="3482619" cy="343858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Oval 28">
            <a:extLst>
              <a:ext uri="{FF2B5EF4-FFF2-40B4-BE49-F238E27FC236}">
                <a16:creationId xmlns:a16="http://schemas.microsoft.com/office/drawing/2014/main" id="{C88BD5C6-0044-48BA-9B98-DCFED9A561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29179" y="174479"/>
            <a:ext cx="3070455" cy="307045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Chart&#10;&#10;Description automatically generated">
            <a:extLst>
              <a:ext uri="{FF2B5EF4-FFF2-40B4-BE49-F238E27FC236}">
                <a16:creationId xmlns:a16="http://schemas.microsoft.com/office/drawing/2014/main" id="{6666FAC3-E4B4-4167-ADB6-A3AEA11BFC08}"/>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9477469" y="733243"/>
            <a:ext cx="1983355" cy="1956910"/>
          </a:xfrm>
          <a:prstGeom prst="rect">
            <a:avLst/>
          </a:prstGeom>
          <a:noFill/>
          <a:extLst>
            <a:ext uri="{909E8E84-426E-40DD-AFC4-6F175D3DCCD1}">
              <a14:hiddenFill xmlns:a14="http://schemas.microsoft.com/office/drawing/2010/main">
                <a:solidFill>
                  <a:srgbClr val="FFFFFF"/>
                </a:solidFill>
              </a14:hiddenFill>
            </a:ext>
          </a:extLst>
        </p:spPr>
      </p:pic>
      <p:sp>
        <p:nvSpPr>
          <p:cNvPr id="31" name="Rectangle 30">
            <a:extLst>
              <a:ext uri="{FF2B5EF4-FFF2-40B4-BE49-F238E27FC236}">
                <a16:creationId xmlns:a16="http://schemas.microsoft.com/office/drawing/2014/main" id="{2335EE8A-A6AE-4EB3-A818-D6FBBEC2D3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707926" y="3429000"/>
            <a:ext cx="3482619" cy="3438588"/>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Oval 32">
            <a:extLst>
              <a:ext uri="{FF2B5EF4-FFF2-40B4-BE49-F238E27FC236}">
                <a16:creationId xmlns:a16="http://schemas.microsoft.com/office/drawing/2014/main" id="{3FC60D83-3888-4AFC-B552-0AA260B2A0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29179" y="3603479"/>
            <a:ext cx="3070455" cy="307045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Line chart&#10;&#10;Description automatically generated with low confidence">
            <a:extLst>
              <a:ext uri="{FF2B5EF4-FFF2-40B4-BE49-F238E27FC236}">
                <a16:creationId xmlns:a16="http://schemas.microsoft.com/office/drawing/2014/main" id="{D79D4EB1-71F2-4A2D-B3B6-97955E8FFF09}"/>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9477469" y="4174458"/>
            <a:ext cx="1983355" cy="1943687"/>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556891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DA1766D0-745A-4921-A68E-56642A6508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78E9676-FBD5-4165-A5AF-7BAC98893D0A}"/>
              </a:ext>
            </a:extLst>
          </p:cNvPr>
          <p:cNvSpPr>
            <a:spLocks noGrp="1"/>
          </p:cNvSpPr>
          <p:nvPr>
            <p:ph type="title"/>
          </p:nvPr>
        </p:nvSpPr>
        <p:spPr>
          <a:xfrm>
            <a:off x="1077364" y="720435"/>
            <a:ext cx="4140096" cy="1507375"/>
          </a:xfrm>
        </p:spPr>
        <p:txBody>
          <a:bodyPr>
            <a:normAutofit/>
          </a:bodyPr>
          <a:lstStyle/>
          <a:p>
            <a:r>
              <a:rPr lang="en-US" sz="3000" dirty="0"/>
              <a:t>Performance analysis of SVM Model</a:t>
            </a:r>
            <a:endParaRPr lang="en-IN" sz="3000" dirty="0"/>
          </a:p>
        </p:txBody>
      </p:sp>
      <p:sp>
        <p:nvSpPr>
          <p:cNvPr id="3" name="Content Placeholder 2">
            <a:extLst>
              <a:ext uri="{FF2B5EF4-FFF2-40B4-BE49-F238E27FC236}">
                <a16:creationId xmlns:a16="http://schemas.microsoft.com/office/drawing/2014/main" id="{AB264260-F256-4765-98BA-A399308C4352}"/>
              </a:ext>
            </a:extLst>
          </p:cNvPr>
          <p:cNvSpPr>
            <a:spLocks noGrp="1"/>
          </p:cNvSpPr>
          <p:nvPr>
            <p:ph idx="1"/>
          </p:nvPr>
        </p:nvSpPr>
        <p:spPr>
          <a:xfrm>
            <a:off x="1077364" y="2427316"/>
            <a:ext cx="4140096" cy="3513514"/>
          </a:xfrm>
        </p:spPr>
        <p:txBody>
          <a:bodyPr>
            <a:normAutofit/>
          </a:bodyPr>
          <a:lstStyle/>
          <a:p>
            <a:pPr marL="0" indent="0">
              <a:buNone/>
            </a:pPr>
            <a:r>
              <a:rPr lang="en-IN" dirty="0"/>
              <a:t>SVC’s training Accuracy: 0.9213</a:t>
            </a:r>
          </a:p>
          <a:p>
            <a:pPr marL="0" indent="0">
              <a:buNone/>
            </a:pPr>
            <a:r>
              <a:rPr lang="en-IN" dirty="0"/>
              <a:t>SVC’s testing Accuracy: 0.7407</a:t>
            </a:r>
          </a:p>
          <a:p>
            <a:pPr marL="0" indent="0">
              <a:buNone/>
            </a:pPr>
            <a:r>
              <a:rPr lang="en-IN" dirty="0"/>
              <a:t>Average F1-score: 0.7386</a:t>
            </a:r>
          </a:p>
          <a:p>
            <a:pPr marL="0" indent="0">
              <a:buNone/>
            </a:pPr>
            <a:r>
              <a:rPr lang="en-IN" dirty="0"/>
              <a:t>Jaccard score: 0.5625</a:t>
            </a:r>
          </a:p>
          <a:p>
            <a:pPr marL="0" indent="0">
              <a:buNone/>
            </a:pPr>
            <a:endParaRPr lang="en-IN" dirty="0"/>
          </a:p>
        </p:txBody>
      </p:sp>
      <p:sp>
        <p:nvSpPr>
          <p:cNvPr id="13" name="Freeform: Shape 12">
            <a:extLst>
              <a:ext uri="{FF2B5EF4-FFF2-40B4-BE49-F238E27FC236}">
                <a16:creationId xmlns:a16="http://schemas.microsoft.com/office/drawing/2014/main" id="{583F1E3F-D7BF-4DB5-8016-70B9E385E3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794726" y="-906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Shape 14">
            <a:extLst>
              <a:ext uri="{FF2B5EF4-FFF2-40B4-BE49-F238E27FC236}">
                <a16:creationId xmlns:a16="http://schemas.microsoft.com/office/drawing/2014/main" id="{DD0D3E7A-8DF6-4A78-A03C-86AD697468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7088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6" name="Picture 5">
            <a:extLst>
              <a:ext uri="{FF2B5EF4-FFF2-40B4-BE49-F238E27FC236}">
                <a16:creationId xmlns:a16="http://schemas.microsoft.com/office/drawing/2014/main" id="{4E74042C-E609-4760-8F76-8371B621A52F}"/>
              </a:ext>
            </a:extLst>
          </p:cNvPr>
          <p:cNvPicPr>
            <a:picLocks noChangeAspect="1"/>
          </p:cNvPicPr>
          <p:nvPr/>
        </p:nvPicPr>
        <p:blipFill>
          <a:blip r:embed="rId2"/>
          <a:stretch>
            <a:fillRect/>
          </a:stretch>
        </p:blipFill>
        <p:spPr>
          <a:xfrm>
            <a:off x="6305028" y="818802"/>
            <a:ext cx="4471733" cy="5220395"/>
          </a:xfrm>
          <a:prstGeom prst="rect">
            <a:avLst/>
          </a:prstGeom>
        </p:spPr>
      </p:pic>
    </p:spTree>
    <p:extLst>
      <p:ext uri="{BB962C8B-B14F-4D97-AF65-F5344CB8AC3E}">
        <p14:creationId xmlns:p14="http://schemas.microsoft.com/office/powerpoint/2010/main" val="33860509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8">
            <a:extLst>
              <a:ext uri="{FF2B5EF4-FFF2-40B4-BE49-F238E27FC236}">
                <a16:creationId xmlns:a16="http://schemas.microsoft.com/office/drawing/2014/main" id="{DA1766D0-745A-4921-A68E-56642A6508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0DA6F38-0421-4326-BE6D-64B21E506E2A}"/>
              </a:ext>
            </a:extLst>
          </p:cNvPr>
          <p:cNvSpPr>
            <a:spLocks noGrp="1"/>
          </p:cNvSpPr>
          <p:nvPr>
            <p:ph type="title"/>
          </p:nvPr>
        </p:nvSpPr>
        <p:spPr>
          <a:xfrm>
            <a:off x="1077364" y="720435"/>
            <a:ext cx="4140096" cy="1171865"/>
          </a:xfrm>
        </p:spPr>
        <p:txBody>
          <a:bodyPr>
            <a:normAutofit/>
          </a:bodyPr>
          <a:lstStyle/>
          <a:p>
            <a:r>
              <a:rPr lang="en-US" dirty="0"/>
              <a:t>Decision Tree Classifier</a:t>
            </a:r>
            <a:endParaRPr lang="en-IN" dirty="0"/>
          </a:p>
        </p:txBody>
      </p:sp>
      <p:sp>
        <p:nvSpPr>
          <p:cNvPr id="3" name="Content Placeholder 2">
            <a:extLst>
              <a:ext uri="{FF2B5EF4-FFF2-40B4-BE49-F238E27FC236}">
                <a16:creationId xmlns:a16="http://schemas.microsoft.com/office/drawing/2014/main" id="{AC8DB49B-42B9-4026-B9E3-AC30914DEAE5}"/>
              </a:ext>
            </a:extLst>
          </p:cNvPr>
          <p:cNvSpPr>
            <a:spLocks noGrp="1"/>
          </p:cNvSpPr>
          <p:nvPr>
            <p:ph idx="1"/>
          </p:nvPr>
        </p:nvSpPr>
        <p:spPr>
          <a:xfrm>
            <a:off x="1077364" y="2125981"/>
            <a:ext cx="5018636" cy="4011584"/>
          </a:xfrm>
        </p:spPr>
        <p:txBody>
          <a:bodyPr>
            <a:noAutofit/>
          </a:bodyPr>
          <a:lstStyle/>
          <a:p>
            <a:pPr>
              <a:lnSpc>
                <a:spcPct val="110000"/>
              </a:lnSpc>
              <a:buFont typeface="Wingdings" panose="05000000000000000000" pitchFamily="2" charset="2"/>
              <a:buChar char="q"/>
            </a:pPr>
            <a:r>
              <a:rPr lang="en-US" sz="1600" dirty="0"/>
              <a:t>Decision Trees (DTs) are a non-parametric supervised learning method used for classification and regression. </a:t>
            </a:r>
          </a:p>
          <a:p>
            <a:pPr>
              <a:lnSpc>
                <a:spcPct val="110000"/>
              </a:lnSpc>
              <a:buFont typeface="Wingdings" panose="05000000000000000000" pitchFamily="2" charset="2"/>
              <a:buChar char="q"/>
            </a:pPr>
            <a:r>
              <a:rPr lang="en-US" sz="1600" dirty="0"/>
              <a:t>The goal is to create a model that predicts the value of a target variable by learning simple decision rules inferred from the data features.</a:t>
            </a:r>
          </a:p>
          <a:p>
            <a:pPr>
              <a:lnSpc>
                <a:spcPct val="110000"/>
              </a:lnSpc>
              <a:buFont typeface="Wingdings" panose="05000000000000000000" pitchFamily="2" charset="2"/>
              <a:buChar char="q"/>
            </a:pPr>
            <a:r>
              <a:rPr lang="en-US" sz="1600" dirty="0"/>
              <a:t>A tree can be seen as a piecewise constant approximation.</a:t>
            </a:r>
          </a:p>
          <a:p>
            <a:pPr>
              <a:lnSpc>
                <a:spcPct val="110000"/>
              </a:lnSpc>
              <a:buFont typeface="Wingdings" panose="05000000000000000000" pitchFamily="2" charset="2"/>
              <a:buChar char="q"/>
            </a:pPr>
            <a:r>
              <a:rPr lang="en-US" sz="1600" dirty="0"/>
              <a:t>For instance, in the example below, decision trees learn from data to approximate a sine curve with a set of if-then-else decision rules. The deeper the tree, the more complex the decision rules and the fitter the model.</a:t>
            </a:r>
          </a:p>
        </p:txBody>
      </p:sp>
      <p:sp>
        <p:nvSpPr>
          <p:cNvPr id="16" name="Freeform: Shape 10">
            <a:extLst>
              <a:ext uri="{FF2B5EF4-FFF2-40B4-BE49-F238E27FC236}">
                <a16:creationId xmlns:a16="http://schemas.microsoft.com/office/drawing/2014/main" id="{583F1E3F-D7BF-4DB5-8016-70B9E385E3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794726" y="-906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Shape 12">
            <a:extLst>
              <a:ext uri="{FF2B5EF4-FFF2-40B4-BE49-F238E27FC236}">
                <a16:creationId xmlns:a16="http://schemas.microsoft.com/office/drawing/2014/main" id="{DD0D3E7A-8DF6-4A78-A03C-86AD697468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7088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3">
            <a:extLst>
              <a:ext uri="{FF2B5EF4-FFF2-40B4-BE49-F238E27FC236}">
                <a16:creationId xmlns:a16="http://schemas.microsoft.com/office/drawing/2014/main" id="{023F78AF-E6D1-4003-BFC6-984EC67859C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792808" y="1633725"/>
            <a:ext cx="4788861" cy="35916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90875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DA1766D0-745A-4921-A68E-56642A6508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2A7E46-3A01-45BD-964A-B825E2BC45D9}"/>
              </a:ext>
            </a:extLst>
          </p:cNvPr>
          <p:cNvSpPr>
            <a:spLocks noGrp="1"/>
          </p:cNvSpPr>
          <p:nvPr>
            <p:ph type="title"/>
          </p:nvPr>
        </p:nvSpPr>
        <p:spPr>
          <a:xfrm>
            <a:off x="505864" y="389081"/>
            <a:ext cx="4140096" cy="1121065"/>
          </a:xfrm>
        </p:spPr>
        <p:txBody>
          <a:bodyPr>
            <a:normAutofit/>
          </a:bodyPr>
          <a:lstStyle/>
          <a:p>
            <a:r>
              <a:rPr lang="en-US" sz="3000" dirty="0"/>
              <a:t>Performance analysis of SVM Model</a:t>
            </a:r>
            <a:endParaRPr lang="en-IN" sz="3000" dirty="0"/>
          </a:p>
        </p:txBody>
      </p:sp>
      <p:sp>
        <p:nvSpPr>
          <p:cNvPr id="3" name="Content Placeholder 2">
            <a:extLst>
              <a:ext uri="{FF2B5EF4-FFF2-40B4-BE49-F238E27FC236}">
                <a16:creationId xmlns:a16="http://schemas.microsoft.com/office/drawing/2014/main" id="{6297A266-A4AD-44CA-B7C5-7DF94A6DCCDA}"/>
              </a:ext>
            </a:extLst>
          </p:cNvPr>
          <p:cNvSpPr>
            <a:spLocks noGrp="1"/>
          </p:cNvSpPr>
          <p:nvPr>
            <p:ph idx="1"/>
          </p:nvPr>
        </p:nvSpPr>
        <p:spPr>
          <a:xfrm>
            <a:off x="505864" y="1904308"/>
            <a:ext cx="4140096" cy="3513514"/>
          </a:xfrm>
        </p:spPr>
        <p:txBody>
          <a:bodyPr>
            <a:normAutofit/>
          </a:bodyPr>
          <a:lstStyle/>
          <a:p>
            <a:pPr marL="0" indent="0">
              <a:buNone/>
            </a:pPr>
            <a:r>
              <a:rPr lang="en-IN" dirty="0"/>
              <a:t>DecisionTreeClassifier(criterion='entropy', max_depth=3)</a:t>
            </a:r>
          </a:p>
          <a:p>
            <a:pPr marL="0" indent="0">
              <a:buNone/>
            </a:pPr>
            <a:r>
              <a:rPr lang="en-IN" dirty="0"/>
              <a:t>DecisionTrees's training Accuracy: 0.8796</a:t>
            </a:r>
          </a:p>
          <a:p>
            <a:pPr marL="0" indent="0">
              <a:buNone/>
            </a:pPr>
            <a:r>
              <a:rPr lang="en-IN" dirty="0"/>
              <a:t>DecisionTrees's testing Accuracy: 0.7593</a:t>
            </a:r>
          </a:p>
          <a:p>
            <a:pPr marL="0" indent="0">
              <a:buNone/>
            </a:pPr>
            <a:r>
              <a:rPr lang="en-IN" dirty="0"/>
              <a:t>Average F1-score: 0.7580</a:t>
            </a:r>
          </a:p>
          <a:p>
            <a:pPr marL="0" indent="0">
              <a:buNone/>
            </a:pPr>
            <a:r>
              <a:rPr lang="en-IN" dirty="0"/>
              <a:t>Jaccard score: 0.5938</a:t>
            </a:r>
          </a:p>
        </p:txBody>
      </p:sp>
      <p:sp>
        <p:nvSpPr>
          <p:cNvPr id="13" name="Freeform: Shape 12">
            <a:extLst>
              <a:ext uri="{FF2B5EF4-FFF2-40B4-BE49-F238E27FC236}">
                <a16:creationId xmlns:a16="http://schemas.microsoft.com/office/drawing/2014/main" id="{583F1E3F-D7BF-4DB5-8016-70B9E385E3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794726" y="-906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Shape 14">
            <a:extLst>
              <a:ext uri="{FF2B5EF4-FFF2-40B4-BE49-F238E27FC236}">
                <a16:creationId xmlns:a16="http://schemas.microsoft.com/office/drawing/2014/main" id="{DD0D3E7A-8DF6-4A78-A03C-86AD697468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7088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6" name="Picture 5">
            <a:extLst>
              <a:ext uri="{FF2B5EF4-FFF2-40B4-BE49-F238E27FC236}">
                <a16:creationId xmlns:a16="http://schemas.microsoft.com/office/drawing/2014/main" id="{5C862B9A-86E8-4B1B-935E-0E8E7EE7AD7F}"/>
              </a:ext>
            </a:extLst>
          </p:cNvPr>
          <p:cNvPicPr>
            <a:picLocks noChangeAspect="1"/>
          </p:cNvPicPr>
          <p:nvPr/>
        </p:nvPicPr>
        <p:blipFill>
          <a:blip r:embed="rId2"/>
          <a:stretch>
            <a:fillRect/>
          </a:stretch>
        </p:blipFill>
        <p:spPr>
          <a:xfrm>
            <a:off x="4645957" y="2043000"/>
            <a:ext cx="7073697" cy="3024000"/>
          </a:xfrm>
          <a:prstGeom prst="rect">
            <a:avLst/>
          </a:prstGeom>
        </p:spPr>
      </p:pic>
    </p:spTree>
    <p:extLst>
      <p:ext uri="{BB962C8B-B14F-4D97-AF65-F5344CB8AC3E}">
        <p14:creationId xmlns:p14="http://schemas.microsoft.com/office/powerpoint/2010/main" val="7488996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BD701C-D4CF-4E03-A484-D7EC92D174CD}"/>
              </a:ext>
            </a:extLst>
          </p:cNvPr>
          <p:cNvSpPr>
            <a:spLocks noGrp="1"/>
          </p:cNvSpPr>
          <p:nvPr>
            <p:ph type="title"/>
          </p:nvPr>
        </p:nvSpPr>
        <p:spPr>
          <a:xfrm>
            <a:off x="1077362" y="720434"/>
            <a:ext cx="9950103" cy="912423"/>
          </a:xfrm>
        </p:spPr>
        <p:txBody>
          <a:bodyPr/>
          <a:lstStyle/>
          <a:p>
            <a:r>
              <a:rPr lang="en-US"/>
              <a:t>Introduction and a little statistics</a:t>
            </a:r>
            <a:endParaRPr lang="en-IN" dirty="0"/>
          </a:p>
        </p:txBody>
      </p:sp>
      <p:sp>
        <p:nvSpPr>
          <p:cNvPr id="3" name="Content Placeholder 2">
            <a:extLst>
              <a:ext uri="{FF2B5EF4-FFF2-40B4-BE49-F238E27FC236}">
                <a16:creationId xmlns:a16="http://schemas.microsoft.com/office/drawing/2014/main" id="{24B7887E-B484-4A74-B55B-61D177276C98}"/>
              </a:ext>
            </a:extLst>
          </p:cNvPr>
          <p:cNvSpPr>
            <a:spLocks noGrp="1"/>
          </p:cNvSpPr>
          <p:nvPr>
            <p:ph idx="1"/>
          </p:nvPr>
        </p:nvSpPr>
        <p:spPr>
          <a:xfrm>
            <a:off x="1077362" y="1852550"/>
            <a:ext cx="9950103" cy="3513514"/>
          </a:xfrm>
        </p:spPr>
        <p:txBody>
          <a:bodyPr>
            <a:normAutofit lnSpcReduction="10000"/>
          </a:bodyPr>
          <a:lstStyle/>
          <a:p>
            <a:pPr marL="0" indent="0">
              <a:buNone/>
            </a:pPr>
            <a:r>
              <a:rPr lang="en-US" dirty="0"/>
              <a:t>Machine Learning is used across many spheres around the world. The healthcare industry is no exception. Machine Learning can play an essential role in predicting presence/absence of Locomotor disorders, Heart diseases and more. Such information, if predicted well in advance, can provide important insights to doctors who can then adapt their diagnosis and treatment per patient basis.</a:t>
            </a:r>
          </a:p>
          <a:p>
            <a:pPr marL="0" indent="0">
              <a:buNone/>
            </a:pPr>
            <a:r>
              <a:rPr lang="en-US" dirty="0"/>
              <a:t>Here some general overviews about Heart Disease or Cardiovascular Disease (CVD) </a:t>
            </a:r>
          </a:p>
          <a:p>
            <a:pPr>
              <a:buFont typeface="Wingdings" panose="05000000000000000000" pitchFamily="2" charset="2"/>
              <a:buChar char="Ø"/>
            </a:pPr>
            <a:r>
              <a:rPr lang="en-US" b="1" dirty="0"/>
              <a:t>17.9 million </a:t>
            </a:r>
            <a:r>
              <a:rPr lang="en-US" dirty="0"/>
              <a:t>people die each year from CVDs, an estimated </a:t>
            </a:r>
            <a:r>
              <a:rPr lang="en-US" b="1" dirty="0"/>
              <a:t>31%</a:t>
            </a:r>
            <a:r>
              <a:rPr lang="en-US" dirty="0"/>
              <a:t> of all deaths worldwide.</a:t>
            </a:r>
          </a:p>
          <a:p>
            <a:pPr>
              <a:buFont typeface="Wingdings" panose="05000000000000000000" pitchFamily="2" charset="2"/>
              <a:buChar char="Ø"/>
            </a:pPr>
            <a:r>
              <a:rPr lang="en-US" b="1" dirty="0"/>
              <a:t>&gt;75%</a:t>
            </a:r>
            <a:r>
              <a:rPr lang="en-US" dirty="0"/>
              <a:t> of CVD deaths occur in low- and middle-income countries. </a:t>
            </a:r>
          </a:p>
          <a:p>
            <a:pPr>
              <a:buFont typeface="Wingdings" panose="05000000000000000000" pitchFamily="2" charset="2"/>
              <a:buChar char="Ø"/>
            </a:pPr>
            <a:r>
              <a:rPr lang="en-US" b="1" dirty="0"/>
              <a:t>85%</a:t>
            </a:r>
            <a:r>
              <a:rPr lang="en-US" dirty="0"/>
              <a:t> of all CVD deaths are due to </a:t>
            </a:r>
            <a:r>
              <a:rPr lang="en-US" b="1" dirty="0"/>
              <a:t>heart attacks</a:t>
            </a:r>
            <a:r>
              <a:rPr lang="en-US" dirty="0"/>
              <a:t> and </a:t>
            </a:r>
            <a:r>
              <a:rPr lang="en-US" b="1" dirty="0"/>
              <a:t>strokes</a:t>
            </a:r>
            <a:r>
              <a:rPr lang="en-US" dirty="0"/>
              <a:t>. </a:t>
            </a:r>
          </a:p>
          <a:p>
            <a:pPr marL="0" indent="0">
              <a:buNone/>
            </a:pPr>
            <a:endParaRPr lang="en-IN" dirty="0"/>
          </a:p>
        </p:txBody>
      </p:sp>
    </p:spTree>
    <p:extLst>
      <p:ext uri="{BB962C8B-B14F-4D97-AF65-F5344CB8AC3E}">
        <p14:creationId xmlns:p14="http://schemas.microsoft.com/office/powerpoint/2010/main" val="66285225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A1766D0-745A-4921-A68E-56642A6508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1CFF5E4-B193-436C-937C-C23554B57B5F}"/>
              </a:ext>
            </a:extLst>
          </p:cNvPr>
          <p:cNvSpPr>
            <a:spLocks noGrp="1"/>
          </p:cNvSpPr>
          <p:nvPr>
            <p:ph type="title"/>
          </p:nvPr>
        </p:nvSpPr>
        <p:spPr>
          <a:xfrm>
            <a:off x="686771" y="386234"/>
            <a:ext cx="4140096" cy="1310640"/>
          </a:xfrm>
        </p:spPr>
        <p:txBody>
          <a:bodyPr>
            <a:normAutofit/>
          </a:bodyPr>
          <a:lstStyle/>
          <a:p>
            <a:r>
              <a:rPr lang="en-US" dirty="0"/>
              <a:t>KNN or </a:t>
            </a:r>
            <a:r>
              <a:rPr lang="en-IN" b="1" i="0" dirty="0">
                <a:effectLst/>
                <a:latin typeface="Helvetica Neue"/>
              </a:rPr>
              <a:t>K Nearest Neighbor</a:t>
            </a:r>
            <a:r>
              <a:rPr lang="en-IN" dirty="0">
                <a:latin typeface="Helvetica Neue"/>
              </a:rPr>
              <a:t> Classifier</a:t>
            </a:r>
            <a:endParaRPr lang="en-IN" dirty="0"/>
          </a:p>
        </p:txBody>
      </p:sp>
      <p:sp>
        <p:nvSpPr>
          <p:cNvPr id="3" name="Content Placeholder 2">
            <a:extLst>
              <a:ext uri="{FF2B5EF4-FFF2-40B4-BE49-F238E27FC236}">
                <a16:creationId xmlns:a16="http://schemas.microsoft.com/office/drawing/2014/main" id="{7023D7B2-A5B1-46B3-834F-20AE3CD6661F}"/>
              </a:ext>
            </a:extLst>
          </p:cNvPr>
          <p:cNvSpPr>
            <a:spLocks noGrp="1"/>
          </p:cNvSpPr>
          <p:nvPr>
            <p:ph idx="1"/>
          </p:nvPr>
        </p:nvSpPr>
        <p:spPr>
          <a:xfrm>
            <a:off x="749693" y="1961096"/>
            <a:ext cx="4788860" cy="4376203"/>
          </a:xfrm>
        </p:spPr>
        <p:txBody>
          <a:bodyPr>
            <a:normAutofit/>
          </a:bodyPr>
          <a:lstStyle/>
          <a:p>
            <a:pPr>
              <a:lnSpc>
                <a:spcPct val="110000"/>
              </a:lnSpc>
              <a:buFont typeface="Wingdings" panose="05000000000000000000" pitchFamily="2" charset="2"/>
              <a:buChar char="q"/>
            </a:pPr>
            <a:r>
              <a:rPr lang="en-US" sz="1600" dirty="0"/>
              <a:t>K Nearest Neighbor is a simple algorithm that stores all the available cases and classifies the new data or case based on a similarity measure.</a:t>
            </a:r>
          </a:p>
          <a:p>
            <a:pPr>
              <a:lnSpc>
                <a:spcPct val="110000"/>
              </a:lnSpc>
              <a:buFont typeface="Wingdings" panose="05000000000000000000" pitchFamily="2" charset="2"/>
              <a:buChar char="q"/>
            </a:pPr>
            <a:r>
              <a:rPr lang="en-US" sz="1600" dirty="0"/>
              <a:t>It is mostly used to classify a data point based on how its neighbors are classified.</a:t>
            </a:r>
          </a:p>
          <a:p>
            <a:pPr>
              <a:lnSpc>
                <a:spcPct val="110000"/>
              </a:lnSpc>
              <a:buFont typeface="Wingdings" panose="05000000000000000000" pitchFamily="2" charset="2"/>
              <a:buChar char="q"/>
            </a:pPr>
            <a:r>
              <a:rPr lang="en-US" sz="1600" dirty="0"/>
              <a:t>It  makes no assumptions about the data and is generally be used for classification tasks when there is very less or no prior knowledge  about the data distribution.</a:t>
            </a:r>
          </a:p>
          <a:p>
            <a:pPr>
              <a:lnSpc>
                <a:spcPct val="110000"/>
              </a:lnSpc>
              <a:buFont typeface="Wingdings" panose="05000000000000000000" pitchFamily="2" charset="2"/>
              <a:buChar char="q"/>
            </a:pPr>
            <a:r>
              <a:rPr lang="en-US" sz="1600" dirty="0"/>
              <a:t>This algorithm involves finding the k  nearest data points in the training set to the data point for which a  target value is unavailable and assigning the average value of the found data points to it. </a:t>
            </a:r>
            <a:endParaRPr lang="en-IN" sz="1600" dirty="0"/>
          </a:p>
          <a:p>
            <a:pPr marL="0" indent="0">
              <a:lnSpc>
                <a:spcPct val="110000"/>
              </a:lnSpc>
              <a:buNone/>
            </a:pPr>
            <a:endParaRPr lang="en-US" sz="1600" dirty="0"/>
          </a:p>
        </p:txBody>
      </p:sp>
      <p:sp>
        <p:nvSpPr>
          <p:cNvPr id="11" name="Freeform: Shape 10">
            <a:extLst>
              <a:ext uri="{FF2B5EF4-FFF2-40B4-BE49-F238E27FC236}">
                <a16:creationId xmlns:a16="http://schemas.microsoft.com/office/drawing/2014/main" id="{583F1E3F-D7BF-4DB5-8016-70B9E385E3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794726" y="-906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Shape 12">
            <a:extLst>
              <a:ext uri="{FF2B5EF4-FFF2-40B4-BE49-F238E27FC236}">
                <a16:creationId xmlns:a16="http://schemas.microsoft.com/office/drawing/2014/main" id="{DD0D3E7A-8DF6-4A78-A03C-86AD697468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7088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3">
            <a:extLst>
              <a:ext uri="{FF2B5EF4-FFF2-40B4-BE49-F238E27FC236}">
                <a16:creationId xmlns:a16="http://schemas.microsoft.com/office/drawing/2014/main" id="{9EC4122D-6760-47AA-A9BE-C08E011E5F06}"/>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146464" y="1383387"/>
            <a:ext cx="4788861" cy="4091224"/>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775301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2" name="Rectangle 71">
            <a:extLst>
              <a:ext uri="{FF2B5EF4-FFF2-40B4-BE49-F238E27FC236}">
                <a16:creationId xmlns:a16="http://schemas.microsoft.com/office/drawing/2014/main" id="{DA1766D0-745A-4921-A68E-56642A6508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4FC24F-E825-43BD-B3F3-DB1842C47C94}"/>
              </a:ext>
            </a:extLst>
          </p:cNvPr>
          <p:cNvSpPr>
            <a:spLocks noGrp="1"/>
          </p:cNvSpPr>
          <p:nvPr>
            <p:ph type="title"/>
          </p:nvPr>
        </p:nvSpPr>
        <p:spPr>
          <a:xfrm>
            <a:off x="1077364" y="720435"/>
            <a:ext cx="4140096" cy="1507375"/>
          </a:xfrm>
        </p:spPr>
        <p:txBody>
          <a:bodyPr>
            <a:normAutofit/>
          </a:bodyPr>
          <a:lstStyle/>
          <a:p>
            <a:r>
              <a:rPr lang="en-US" sz="3000"/>
              <a:t>Performance analysis of KNN Model</a:t>
            </a:r>
            <a:endParaRPr lang="en-IN" sz="3000"/>
          </a:p>
        </p:txBody>
      </p:sp>
      <p:sp>
        <p:nvSpPr>
          <p:cNvPr id="3" name="Content Placeholder 2">
            <a:extLst>
              <a:ext uri="{FF2B5EF4-FFF2-40B4-BE49-F238E27FC236}">
                <a16:creationId xmlns:a16="http://schemas.microsoft.com/office/drawing/2014/main" id="{82F5FAE4-AC8E-4218-B690-D261C97F5CFA}"/>
              </a:ext>
            </a:extLst>
          </p:cNvPr>
          <p:cNvSpPr>
            <a:spLocks noGrp="1"/>
          </p:cNvSpPr>
          <p:nvPr>
            <p:ph idx="1"/>
          </p:nvPr>
        </p:nvSpPr>
        <p:spPr>
          <a:xfrm>
            <a:off x="1077364" y="2427316"/>
            <a:ext cx="4140096" cy="3513514"/>
          </a:xfrm>
        </p:spPr>
        <p:txBody>
          <a:bodyPr>
            <a:normAutofit/>
          </a:bodyPr>
          <a:lstStyle/>
          <a:p>
            <a:pPr marL="0" indent="0">
              <a:buNone/>
            </a:pPr>
            <a:r>
              <a:rPr lang="en-US" dirty="0"/>
              <a:t>Train set Accuracy: 0.8935</a:t>
            </a:r>
          </a:p>
          <a:p>
            <a:pPr marL="0" indent="0">
              <a:buNone/>
            </a:pPr>
            <a:r>
              <a:rPr lang="en-US" dirty="0"/>
              <a:t>Test set Accuracy: 0.7593</a:t>
            </a:r>
          </a:p>
          <a:p>
            <a:pPr marL="0" indent="0">
              <a:buNone/>
            </a:pPr>
            <a:r>
              <a:rPr lang="en-US" dirty="0"/>
              <a:t>Avg F1-score: 0.7563</a:t>
            </a:r>
          </a:p>
          <a:p>
            <a:pPr marL="0" indent="0">
              <a:buNone/>
            </a:pPr>
            <a:r>
              <a:rPr lang="en-US" dirty="0"/>
              <a:t>Jaccard score: 0.5806</a:t>
            </a:r>
            <a:endParaRPr lang="en-IN" dirty="0"/>
          </a:p>
        </p:txBody>
      </p:sp>
      <p:sp>
        <p:nvSpPr>
          <p:cNvPr id="74" name="Freeform: Shape 73">
            <a:extLst>
              <a:ext uri="{FF2B5EF4-FFF2-40B4-BE49-F238E27FC236}">
                <a16:creationId xmlns:a16="http://schemas.microsoft.com/office/drawing/2014/main" id="{583F1E3F-D7BF-4DB5-8016-70B9E385E3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794726" y="-906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6" name="Freeform: Shape 75">
            <a:extLst>
              <a:ext uri="{FF2B5EF4-FFF2-40B4-BE49-F238E27FC236}">
                <a16:creationId xmlns:a16="http://schemas.microsoft.com/office/drawing/2014/main" id="{DD0D3E7A-8DF6-4A78-A03C-86AD697468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7088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099" name="Picture 3">
            <a:extLst>
              <a:ext uri="{FF2B5EF4-FFF2-40B4-BE49-F238E27FC236}">
                <a16:creationId xmlns:a16="http://schemas.microsoft.com/office/drawing/2014/main" id="{B643557E-1D7C-43BE-A3E1-5756098C8ACC}"/>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217460" y="1646585"/>
            <a:ext cx="5723997" cy="3780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BEB5D883-245B-4208-9B18-389326758667}"/>
              </a:ext>
            </a:extLst>
          </p:cNvPr>
          <p:cNvSpPr txBox="1"/>
          <p:nvPr/>
        </p:nvSpPr>
        <p:spPr>
          <a:xfrm>
            <a:off x="6096000" y="5588294"/>
            <a:ext cx="4767074" cy="369332"/>
          </a:xfrm>
          <a:prstGeom prst="rect">
            <a:avLst/>
          </a:prstGeom>
          <a:noFill/>
        </p:spPr>
        <p:txBody>
          <a:bodyPr wrap="none" rtlCol="0">
            <a:spAutoFit/>
          </a:bodyPr>
          <a:lstStyle/>
          <a:p>
            <a:r>
              <a:rPr lang="en-US" dirty="0">
                <a:highlight>
                  <a:srgbClr val="FFFF00"/>
                </a:highlight>
              </a:rPr>
              <a:t>The best accuracy was with 0.7593 with k= 9</a:t>
            </a:r>
            <a:endParaRPr lang="en-IN" dirty="0">
              <a:highlight>
                <a:srgbClr val="FFFF00"/>
              </a:highlight>
            </a:endParaRPr>
          </a:p>
        </p:txBody>
      </p:sp>
    </p:spTree>
    <p:extLst>
      <p:ext uri="{BB962C8B-B14F-4D97-AF65-F5344CB8AC3E}">
        <p14:creationId xmlns:p14="http://schemas.microsoft.com/office/powerpoint/2010/main" val="88460105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705D48-B83C-4F91-A816-E40A961F527C}"/>
              </a:ext>
            </a:extLst>
          </p:cNvPr>
          <p:cNvSpPr>
            <a:spLocks noGrp="1"/>
          </p:cNvSpPr>
          <p:nvPr>
            <p:ph type="title"/>
          </p:nvPr>
        </p:nvSpPr>
        <p:spPr>
          <a:xfrm>
            <a:off x="1077361" y="390234"/>
            <a:ext cx="9950103" cy="701966"/>
          </a:xfrm>
        </p:spPr>
        <p:txBody>
          <a:bodyPr/>
          <a:lstStyle/>
          <a:p>
            <a:r>
              <a:rPr lang="en-US" dirty="0"/>
              <a:t>Comparison of Algorithms</a:t>
            </a:r>
            <a:endParaRPr lang="en-IN" dirty="0"/>
          </a:p>
        </p:txBody>
      </p:sp>
      <p:pic>
        <p:nvPicPr>
          <p:cNvPr id="10" name="Content Placeholder 9">
            <a:extLst>
              <a:ext uri="{FF2B5EF4-FFF2-40B4-BE49-F238E27FC236}">
                <a16:creationId xmlns:a16="http://schemas.microsoft.com/office/drawing/2014/main" id="{78743E6B-4ACF-46F7-A530-222C834F4B62}"/>
              </a:ext>
            </a:extLst>
          </p:cNvPr>
          <p:cNvPicPr>
            <a:picLocks noGrp="1" noChangeAspect="1"/>
          </p:cNvPicPr>
          <p:nvPr>
            <p:ph idx="1"/>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2778" t="21366" r="16667" b="16067"/>
          <a:stretch/>
        </p:blipFill>
        <p:spPr>
          <a:xfrm>
            <a:off x="371876" y="1737000"/>
            <a:ext cx="5724124" cy="3384000"/>
          </a:xfrm>
        </p:spPr>
      </p:pic>
      <p:pic>
        <p:nvPicPr>
          <p:cNvPr id="12" name="Graphic 11">
            <a:extLst>
              <a:ext uri="{FF2B5EF4-FFF2-40B4-BE49-F238E27FC236}">
                <a16:creationId xmlns:a16="http://schemas.microsoft.com/office/drawing/2014/main" id="{FC6F7858-9A79-455E-B88A-7A3B2BD21DE2}"/>
              </a:ext>
            </a:extLst>
          </p:cNvPr>
          <p:cNvPicPr>
            <a:picLocks noChangeAspect="1"/>
          </p:cNvPicPr>
          <p:nvPr/>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8667" t="16120" r="14889" b="18674"/>
          <a:stretch/>
        </p:blipFill>
        <p:spPr>
          <a:xfrm>
            <a:off x="6096000" y="1827000"/>
            <a:ext cx="5634326" cy="3204000"/>
          </a:xfrm>
          <a:prstGeom prst="rect">
            <a:avLst/>
          </a:prstGeom>
        </p:spPr>
      </p:pic>
      <p:sp>
        <p:nvSpPr>
          <p:cNvPr id="13" name="TextBox 12">
            <a:extLst>
              <a:ext uri="{FF2B5EF4-FFF2-40B4-BE49-F238E27FC236}">
                <a16:creationId xmlns:a16="http://schemas.microsoft.com/office/drawing/2014/main" id="{7948598B-6D0D-4E90-AC19-1FC34FD418EC}"/>
              </a:ext>
            </a:extLst>
          </p:cNvPr>
          <p:cNvSpPr txBox="1"/>
          <p:nvPr/>
        </p:nvSpPr>
        <p:spPr>
          <a:xfrm>
            <a:off x="1318661" y="5403334"/>
            <a:ext cx="2012026" cy="369332"/>
          </a:xfrm>
          <a:prstGeom prst="rect">
            <a:avLst/>
          </a:prstGeom>
          <a:noFill/>
        </p:spPr>
        <p:txBody>
          <a:bodyPr wrap="none" rtlCol="0">
            <a:spAutoFit/>
          </a:bodyPr>
          <a:lstStyle/>
          <a:p>
            <a:r>
              <a:rPr lang="en-US" b="1" dirty="0"/>
              <a:t>Training Accuracy</a:t>
            </a:r>
            <a:endParaRPr lang="en-IN" b="1" dirty="0"/>
          </a:p>
        </p:txBody>
      </p:sp>
      <p:sp>
        <p:nvSpPr>
          <p:cNvPr id="14" name="TextBox 13">
            <a:extLst>
              <a:ext uri="{FF2B5EF4-FFF2-40B4-BE49-F238E27FC236}">
                <a16:creationId xmlns:a16="http://schemas.microsoft.com/office/drawing/2014/main" id="{BA7FCB33-287F-4C8A-8A05-BB55D8032C85}"/>
              </a:ext>
            </a:extLst>
          </p:cNvPr>
          <p:cNvSpPr txBox="1"/>
          <p:nvPr/>
        </p:nvSpPr>
        <p:spPr>
          <a:xfrm>
            <a:off x="7848600" y="5403334"/>
            <a:ext cx="1926810" cy="369332"/>
          </a:xfrm>
          <a:prstGeom prst="rect">
            <a:avLst/>
          </a:prstGeom>
          <a:noFill/>
        </p:spPr>
        <p:txBody>
          <a:bodyPr wrap="none" rtlCol="0">
            <a:spAutoFit/>
          </a:bodyPr>
          <a:lstStyle/>
          <a:p>
            <a:r>
              <a:rPr lang="en-US" b="1" dirty="0"/>
              <a:t>Testing Accuracy</a:t>
            </a:r>
            <a:endParaRPr lang="en-IN" b="1" dirty="0"/>
          </a:p>
        </p:txBody>
      </p:sp>
    </p:spTree>
    <p:extLst>
      <p:ext uri="{BB962C8B-B14F-4D97-AF65-F5344CB8AC3E}">
        <p14:creationId xmlns:p14="http://schemas.microsoft.com/office/powerpoint/2010/main" val="412457597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2" name="Rectangle 11">
            <a:extLst>
              <a:ext uri="{FF2B5EF4-FFF2-40B4-BE49-F238E27FC236}">
                <a16:creationId xmlns:a16="http://schemas.microsoft.com/office/drawing/2014/main" id="{8B5E4EA8-E8AF-4DE2-81FD-338A059AC3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digital balance scale using circles">
            <a:extLst>
              <a:ext uri="{FF2B5EF4-FFF2-40B4-BE49-F238E27FC236}">
                <a16:creationId xmlns:a16="http://schemas.microsoft.com/office/drawing/2014/main" id="{3C151000-3690-463E-9BA9-F452DECEB756}"/>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7025"/>
          <a:stretch/>
        </p:blipFill>
        <p:spPr>
          <a:xfrm>
            <a:off x="20" y="10"/>
            <a:ext cx="12191979" cy="6857990"/>
          </a:xfrm>
          <a:prstGeom prst="rect">
            <a:avLst/>
          </a:prstGeom>
        </p:spPr>
      </p:pic>
      <p:sp>
        <p:nvSpPr>
          <p:cNvPr id="14" name="Rectangle 13">
            <a:extLst>
              <a:ext uri="{FF2B5EF4-FFF2-40B4-BE49-F238E27FC236}">
                <a16:creationId xmlns:a16="http://schemas.microsoft.com/office/drawing/2014/main" id="{B1F2A19A-CC19-4AE7-A29C-C80120466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283874"/>
            <a:ext cx="12191999" cy="4705352"/>
          </a:xfrm>
          <a:prstGeom prst="rect">
            <a:avLst/>
          </a:prstGeom>
          <a:gradFill flip="none" rotWithShape="1">
            <a:gsLst>
              <a:gs pos="45000">
                <a:srgbClr val="000000">
                  <a:alpha val="35000"/>
                </a:srgbClr>
              </a:gs>
              <a:gs pos="55000">
                <a:srgbClr val="000000">
                  <a:alpha val="35000"/>
                </a:srgbClr>
              </a:gs>
              <a:gs pos="25000">
                <a:srgbClr val="000000">
                  <a:alpha val="20000"/>
                </a:srgbClr>
              </a:gs>
              <a:gs pos="0">
                <a:srgbClr val="000000">
                  <a:alpha val="0"/>
                </a:srgbClr>
              </a:gs>
              <a:gs pos="100000">
                <a:srgbClr val="000000">
                  <a:alpha val="0"/>
                </a:srgbClr>
              </a:gs>
              <a:gs pos="75000">
                <a:srgbClr val="000000">
                  <a:alpha val="2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4D42E9C2-8505-43EB-9CC7-5B62110FE1CD}"/>
              </a:ext>
            </a:extLst>
          </p:cNvPr>
          <p:cNvSpPr>
            <a:spLocks noGrp="1"/>
          </p:cNvSpPr>
          <p:nvPr>
            <p:ph type="title"/>
          </p:nvPr>
        </p:nvSpPr>
        <p:spPr>
          <a:xfrm>
            <a:off x="2187677" y="2030361"/>
            <a:ext cx="7816645" cy="1768430"/>
          </a:xfrm>
        </p:spPr>
        <p:txBody>
          <a:bodyPr vert="horz" lIns="91440" tIns="45720" rIns="91440" bIns="45720" rtlCol="0" anchor="b">
            <a:normAutofit/>
          </a:bodyPr>
          <a:lstStyle/>
          <a:p>
            <a:pPr algn="ctr"/>
            <a:r>
              <a:rPr lang="en-US" sz="4800" b="1" kern="1200" dirty="0">
                <a:solidFill>
                  <a:srgbClr val="FFFFFF"/>
                </a:solidFill>
                <a:effectLst/>
                <a:latin typeface="+mj-lt"/>
                <a:ea typeface="+mj-ea"/>
                <a:cs typeface="+mj-cs"/>
              </a:rPr>
              <a:t>Thank You</a:t>
            </a:r>
          </a:p>
        </p:txBody>
      </p:sp>
    </p:spTree>
    <p:extLst>
      <p:ext uri="{BB962C8B-B14F-4D97-AF65-F5344CB8AC3E}">
        <p14:creationId xmlns:p14="http://schemas.microsoft.com/office/powerpoint/2010/main" val="28431256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2F5EF9-882E-4C44-ADDD-D8BEC58E624E}"/>
              </a:ext>
            </a:extLst>
          </p:cNvPr>
          <p:cNvSpPr>
            <a:spLocks noGrp="1"/>
          </p:cNvSpPr>
          <p:nvPr>
            <p:ph type="title"/>
          </p:nvPr>
        </p:nvSpPr>
        <p:spPr>
          <a:xfrm>
            <a:off x="1077362" y="720434"/>
            <a:ext cx="9950103" cy="700403"/>
          </a:xfrm>
        </p:spPr>
        <p:txBody>
          <a:bodyPr>
            <a:normAutofit/>
          </a:bodyPr>
          <a:lstStyle/>
          <a:p>
            <a:r>
              <a:rPr lang="en-US" dirty="0"/>
              <a:t>Tools &amp; Technologies Used</a:t>
            </a:r>
            <a:endParaRPr lang="en-IN" dirty="0"/>
          </a:p>
        </p:txBody>
      </p:sp>
      <p:pic>
        <p:nvPicPr>
          <p:cNvPr id="28" name="Content Placeholder 27" descr="A picture containing icon&#10;&#10;Description automatically generated">
            <a:extLst>
              <a:ext uri="{FF2B5EF4-FFF2-40B4-BE49-F238E27FC236}">
                <a16:creationId xmlns:a16="http://schemas.microsoft.com/office/drawing/2014/main" id="{9846432E-270F-46A5-937D-B2E2BB22E11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614202" y="2887936"/>
            <a:ext cx="2130072" cy="2146714"/>
          </a:xfrm>
        </p:spPr>
      </p:pic>
      <p:pic>
        <p:nvPicPr>
          <p:cNvPr id="30" name="Picture 29" descr="Icon&#10;&#10;Description automatically generated">
            <a:extLst>
              <a:ext uri="{FF2B5EF4-FFF2-40B4-BE49-F238E27FC236}">
                <a16:creationId xmlns:a16="http://schemas.microsoft.com/office/drawing/2014/main" id="{8738A06D-3032-46A8-8B1B-A1D0F5FA72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59283" y="5284124"/>
            <a:ext cx="3203911" cy="1121369"/>
          </a:xfrm>
          <a:prstGeom prst="rect">
            <a:avLst/>
          </a:prstGeom>
        </p:spPr>
      </p:pic>
      <p:pic>
        <p:nvPicPr>
          <p:cNvPr id="32" name="Picture 31" descr="A picture containing clipart&#10;&#10;Description automatically generated">
            <a:extLst>
              <a:ext uri="{FF2B5EF4-FFF2-40B4-BE49-F238E27FC236}">
                <a16:creationId xmlns:a16="http://schemas.microsoft.com/office/drawing/2014/main" id="{D1AA7BEA-4ED9-4C65-9F95-EC936ED2E20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07124" y="3961293"/>
            <a:ext cx="3307079" cy="1322831"/>
          </a:xfrm>
          <a:prstGeom prst="rect">
            <a:avLst/>
          </a:prstGeom>
        </p:spPr>
      </p:pic>
      <p:pic>
        <p:nvPicPr>
          <p:cNvPr id="34" name="Picture 33" descr="Logo, company name&#10;&#10;Description automatically generated">
            <a:extLst>
              <a:ext uri="{FF2B5EF4-FFF2-40B4-BE49-F238E27FC236}">
                <a16:creationId xmlns:a16="http://schemas.microsoft.com/office/drawing/2014/main" id="{544BC8F6-377D-4F9B-9C6A-4D460E9DED1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26715" y="2787693"/>
            <a:ext cx="2534524" cy="1024370"/>
          </a:xfrm>
          <a:prstGeom prst="rect">
            <a:avLst/>
          </a:prstGeom>
        </p:spPr>
      </p:pic>
      <p:pic>
        <p:nvPicPr>
          <p:cNvPr id="36" name="Picture 35" descr="Logo&#10;&#10;Description automatically generated">
            <a:extLst>
              <a:ext uri="{FF2B5EF4-FFF2-40B4-BE49-F238E27FC236}">
                <a16:creationId xmlns:a16="http://schemas.microsoft.com/office/drawing/2014/main" id="{5EACE3CF-0495-4CBB-ABE2-90ABC89C9FB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85184" y="3093075"/>
            <a:ext cx="3129698" cy="1684821"/>
          </a:xfrm>
          <a:prstGeom prst="rect">
            <a:avLst/>
          </a:prstGeom>
        </p:spPr>
      </p:pic>
      <p:pic>
        <p:nvPicPr>
          <p:cNvPr id="38" name="Graphic 37">
            <a:extLst>
              <a:ext uri="{FF2B5EF4-FFF2-40B4-BE49-F238E27FC236}">
                <a16:creationId xmlns:a16="http://schemas.microsoft.com/office/drawing/2014/main" id="{5BDC5662-9C52-4763-9D97-4CE899416C7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307123" y="1817727"/>
            <a:ext cx="3307079" cy="793699"/>
          </a:xfrm>
          <a:prstGeom prst="rect">
            <a:avLst/>
          </a:prstGeom>
        </p:spPr>
      </p:pic>
      <p:pic>
        <p:nvPicPr>
          <p:cNvPr id="40" name="Graphic 39">
            <a:extLst>
              <a:ext uri="{FF2B5EF4-FFF2-40B4-BE49-F238E27FC236}">
                <a16:creationId xmlns:a16="http://schemas.microsoft.com/office/drawing/2014/main" id="{E6965085-CEF2-48C9-AF80-214C2C7A52F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936951" y="1740671"/>
            <a:ext cx="3307079" cy="948445"/>
          </a:xfrm>
          <a:prstGeom prst="rect">
            <a:avLst/>
          </a:prstGeom>
        </p:spPr>
      </p:pic>
    </p:spTree>
    <p:extLst>
      <p:ext uri="{BB962C8B-B14F-4D97-AF65-F5344CB8AC3E}">
        <p14:creationId xmlns:p14="http://schemas.microsoft.com/office/powerpoint/2010/main" val="37091664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A741A1-2573-4DD4-B009-2330FB7DF81B}"/>
              </a:ext>
            </a:extLst>
          </p:cNvPr>
          <p:cNvSpPr>
            <a:spLocks noGrp="1"/>
          </p:cNvSpPr>
          <p:nvPr>
            <p:ph type="title"/>
          </p:nvPr>
        </p:nvSpPr>
        <p:spPr>
          <a:xfrm>
            <a:off x="1077362" y="720434"/>
            <a:ext cx="9950103" cy="812944"/>
          </a:xfrm>
        </p:spPr>
        <p:txBody>
          <a:bodyPr/>
          <a:lstStyle/>
          <a:p>
            <a:r>
              <a:rPr lang="en-US" dirty="0"/>
              <a:t>A brief introduction of Machine Learning</a:t>
            </a:r>
            <a:endParaRPr lang="en-IN" dirty="0"/>
          </a:p>
        </p:txBody>
      </p:sp>
      <p:sp>
        <p:nvSpPr>
          <p:cNvPr id="3" name="Content Placeholder 2">
            <a:extLst>
              <a:ext uri="{FF2B5EF4-FFF2-40B4-BE49-F238E27FC236}">
                <a16:creationId xmlns:a16="http://schemas.microsoft.com/office/drawing/2014/main" id="{8E3F987C-17FF-444D-AC41-CEBC14381BBB}"/>
              </a:ext>
            </a:extLst>
          </p:cNvPr>
          <p:cNvSpPr>
            <a:spLocks noGrp="1"/>
          </p:cNvSpPr>
          <p:nvPr>
            <p:ph idx="1"/>
          </p:nvPr>
        </p:nvSpPr>
        <p:spPr>
          <a:xfrm>
            <a:off x="1077362" y="1688123"/>
            <a:ext cx="9950103" cy="4252707"/>
          </a:xfrm>
        </p:spPr>
        <p:txBody>
          <a:bodyPr>
            <a:normAutofit fontScale="92500" lnSpcReduction="10000"/>
          </a:bodyPr>
          <a:lstStyle/>
          <a:p>
            <a:pPr marL="0" indent="0">
              <a:buNone/>
            </a:pPr>
            <a:r>
              <a:rPr lang="en-US" sz="2400" dirty="0"/>
              <a:t>Machine learning is a field of study  that gives computers the ability to learn without being explicitly programmed. </a:t>
            </a:r>
          </a:p>
          <a:p>
            <a:pPr marL="0" indent="0">
              <a:buNone/>
            </a:pPr>
            <a:r>
              <a:rPr lang="en-US" sz="2400" dirty="0"/>
              <a:t>It is a subset of Artificial Intelligence(AI) which uses a set of numerical data and perform some iterative statistical analysis to conclude a hypothesis and predicts information about the new set of data with the help of that hypothesis.</a:t>
            </a:r>
          </a:p>
          <a:p>
            <a:pPr marL="0" indent="0">
              <a:buNone/>
            </a:pPr>
            <a:r>
              <a:rPr lang="en-US" sz="2400" dirty="0"/>
              <a:t>As this process learns or concludes the hypothesis from the experience so the predicted outcome is not accurate. So there exists some accuracy of the prediction which increases according to the learning data set’s volume as well as correctness.</a:t>
            </a:r>
            <a:endParaRPr lang="en-IN" sz="2400" dirty="0"/>
          </a:p>
        </p:txBody>
      </p:sp>
    </p:spTree>
    <p:extLst>
      <p:ext uri="{BB962C8B-B14F-4D97-AF65-F5344CB8AC3E}">
        <p14:creationId xmlns:p14="http://schemas.microsoft.com/office/powerpoint/2010/main" val="4602738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28E0AD-CCEC-4D93-B3F2-EE9BDC83172D}"/>
              </a:ext>
            </a:extLst>
          </p:cNvPr>
          <p:cNvSpPr>
            <a:spLocks noGrp="1"/>
          </p:cNvSpPr>
          <p:nvPr>
            <p:ph type="title"/>
          </p:nvPr>
        </p:nvSpPr>
        <p:spPr>
          <a:xfrm>
            <a:off x="1077362" y="506678"/>
            <a:ext cx="9950103" cy="820983"/>
          </a:xfrm>
        </p:spPr>
        <p:txBody>
          <a:bodyPr/>
          <a:lstStyle/>
          <a:p>
            <a:r>
              <a:rPr lang="en-US" dirty="0"/>
              <a:t>Types of Machine Learning</a:t>
            </a:r>
            <a:endParaRPr lang="en-IN" dirty="0"/>
          </a:p>
        </p:txBody>
      </p:sp>
      <p:sp>
        <p:nvSpPr>
          <p:cNvPr id="3" name="Content Placeholder 2">
            <a:extLst>
              <a:ext uri="{FF2B5EF4-FFF2-40B4-BE49-F238E27FC236}">
                <a16:creationId xmlns:a16="http://schemas.microsoft.com/office/drawing/2014/main" id="{EF25FF4D-51C3-4ECB-B10A-9EDDA3DCB5A8}"/>
              </a:ext>
            </a:extLst>
          </p:cNvPr>
          <p:cNvSpPr>
            <a:spLocks noGrp="1"/>
          </p:cNvSpPr>
          <p:nvPr>
            <p:ph idx="1"/>
          </p:nvPr>
        </p:nvSpPr>
        <p:spPr>
          <a:xfrm>
            <a:off x="1077361" y="1449977"/>
            <a:ext cx="9950103" cy="4268784"/>
          </a:xfrm>
        </p:spPr>
        <p:txBody>
          <a:bodyPr>
            <a:noAutofit/>
          </a:bodyPr>
          <a:lstStyle/>
          <a:p>
            <a:pPr marL="0" indent="0">
              <a:buNone/>
            </a:pPr>
            <a:r>
              <a:rPr lang="en-US" dirty="0"/>
              <a:t>We can broadly classify machine learning into to types – </a:t>
            </a:r>
          </a:p>
          <a:p>
            <a:pPr>
              <a:buFont typeface="Wingdings" panose="05000000000000000000" pitchFamily="2" charset="2"/>
              <a:buChar char="Ø"/>
            </a:pPr>
            <a:r>
              <a:rPr lang="en-US" b="1" dirty="0"/>
              <a:t>Supervised Learning</a:t>
            </a:r>
            <a:r>
              <a:rPr lang="en-US" dirty="0"/>
              <a:t> – It is the type of machine learning in which models are trained using well "labelled" training data, and on basis of that data, machines predict the output.</a:t>
            </a:r>
          </a:p>
          <a:p>
            <a:pPr>
              <a:buFont typeface="Wingdings" panose="05000000000000000000" pitchFamily="2" charset="2"/>
              <a:buChar char="Ø"/>
            </a:pPr>
            <a:r>
              <a:rPr lang="en-US" b="1" dirty="0"/>
              <a:t>Unsupervised Learning</a:t>
            </a:r>
            <a:r>
              <a:rPr lang="en-US" dirty="0"/>
              <a:t> – It is the type of machine learning in which models are trained using unlabeled dataset and are allowed to act on that data without any supervision.</a:t>
            </a:r>
          </a:p>
          <a:p>
            <a:pPr marL="0" indent="0">
              <a:buNone/>
            </a:pPr>
            <a:r>
              <a:rPr lang="en-US" dirty="0"/>
              <a:t>Along with this two major class their also exists a type of machine learning which is known as </a:t>
            </a:r>
          </a:p>
          <a:p>
            <a:pPr marL="0" indent="0">
              <a:buNone/>
            </a:pPr>
            <a:r>
              <a:rPr lang="en-US" b="1" dirty="0"/>
              <a:t>Reinforcement Learning. </a:t>
            </a:r>
          </a:p>
          <a:p>
            <a:pPr marL="0" indent="0">
              <a:buNone/>
            </a:pPr>
            <a:r>
              <a:rPr lang="en-US" dirty="0"/>
              <a:t> It features an algorithm that improves upon itself and learns from new situations using a trial-and-error method. Favorable outputs are encouraged, or ‘reinforced’, and non-favorable outputs are discouraged or ‘punished’.</a:t>
            </a:r>
          </a:p>
          <a:p>
            <a:pPr marL="0" indent="0">
              <a:buNone/>
            </a:pPr>
            <a:r>
              <a:rPr lang="en-IN" b="1" dirty="0">
                <a:highlight>
                  <a:srgbClr val="FFFF00"/>
                </a:highlight>
              </a:rPr>
              <a:t>We will use Supervised Machine learning and its algorithms as our training dataset is well labelled</a:t>
            </a:r>
            <a:r>
              <a:rPr lang="en-IN" b="1" dirty="0"/>
              <a:t>.</a:t>
            </a:r>
          </a:p>
        </p:txBody>
      </p:sp>
    </p:spTree>
    <p:extLst>
      <p:ext uri="{BB962C8B-B14F-4D97-AF65-F5344CB8AC3E}">
        <p14:creationId xmlns:p14="http://schemas.microsoft.com/office/powerpoint/2010/main" val="36344161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FBC0FE-F268-4AA4-A261-606DFEA02549}"/>
              </a:ext>
            </a:extLst>
          </p:cNvPr>
          <p:cNvSpPr>
            <a:spLocks noGrp="1"/>
          </p:cNvSpPr>
          <p:nvPr>
            <p:ph type="title"/>
          </p:nvPr>
        </p:nvSpPr>
        <p:spPr>
          <a:xfrm>
            <a:off x="1077362" y="720434"/>
            <a:ext cx="9950103" cy="716480"/>
          </a:xfrm>
        </p:spPr>
        <p:txBody>
          <a:bodyPr/>
          <a:lstStyle/>
          <a:p>
            <a:r>
              <a:rPr lang="en-US" dirty="0"/>
              <a:t>A Standard Machine Learning Process</a:t>
            </a:r>
            <a:endParaRPr lang="en-IN" dirty="0"/>
          </a:p>
        </p:txBody>
      </p:sp>
      <p:pic>
        <p:nvPicPr>
          <p:cNvPr id="5" name="Content Placeholder 4" descr="Diagram&#10;&#10;Description automatically generated">
            <a:extLst>
              <a:ext uri="{FF2B5EF4-FFF2-40B4-BE49-F238E27FC236}">
                <a16:creationId xmlns:a16="http://schemas.microsoft.com/office/drawing/2014/main" id="{4539E8CA-4A84-433D-B9F9-BE2FB68B4F6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51180" y="1693574"/>
            <a:ext cx="8802328" cy="4134427"/>
          </a:xfrm>
        </p:spPr>
      </p:pic>
    </p:spTree>
    <p:extLst>
      <p:ext uri="{BB962C8B-B14F-4D97-AF65-F5344CB8AC3E}">
        <p14:creationId xmlns:p14="http://schemas.microsoft.com/office/powerpoint/2010/main" val="26852787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22BF68-AD57-4605-B5C6-C01251F099E0}"/>
              </a:ext>
            </a:extLst>
          </p:cNvPr>
          <p:cNvSpPr>
            <a:spLocks noGrp="1"/>
          </p:cNvSpPr>
          <p:nvPr>
            <p:ph type="title"/>
          </p:nvPr>
        </p:nvSpPr>
        <p:spPr>
          <a:xfrm>
            <a:off x="290955" y="256200"/>
            <a:ext cx="9950103" cy="638103"/>
          </a:xfrm>
        </p:spPr>
        <p:txBody>
          <a:bodyPr/>
          <a:lstStyle/>
          <a:p>
            <a:r>
              <a:rPr lang="en-US" dirty="0"/>
              <a:t>The Dataset</a:t>
            </a:r>
            <a:endParaRPr lang="en-IN" dirty="0"/>
          </a:p>
        </p:txBody>
      </p:sp>
      <p:pic>
        <p:nvPicPr>
          <p:cNvPr id="6" name="Content Placeholder 5" descr="Graphical user interface, text, application, email&#10;&#10;Description automatically generated">
            <a:extLst>
              <a:ext uri="{FF2B5EF4-FFF2-40B4-BE49-F238E27FC236}">
                <a16:creationId xmlns:a16="http://schemas.microsoft.com/office/drawing/2014/main" id="{9C7D1CD9-7AD3-4DE9-B360-AEFB667811F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90954" y="904592"/>
            <a:ext cx="11226543" cy="5697207"/>
          </a:xfrm>
        </p:spPr>
      </p:pic>
    </p:spTree>
    <p:extLst>
      <p:ext uri="{BB962C8B-B14F-4D97-AF65-F5344CB8AC3E}">
        <p14:creationId xmlns:p14="http://schemas.microsoft.com/office/powerpoint/2010/main" val="37822925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CC90D6-F01B-4646-9679-48808BC9C27D}"/>
              </a:ext>
            </a:extLst>
          </p:cNvPr>
          <p:cNvSpPr>
            <a:spLocks noGrp="1"/>
          </p:cNvSpPr>
          <p:nvPr>
            <p:ph type="title"/>
          </p:nvPr>
        </p:nvSpPr>
        <p:spPr>
          <a:xfrm>
            <a:off x="500587" y="495350"/>
            <a:ext cx="9950103" cy="545658"/>
          </a:xfrm>
        </p:spPr>
        <p:txBody>
          <a:bodyPr>
            <a:normAutofit fontScale="90000"/>
          </a:bodyPr>
          <a:lstStyle/>
          <a:p>
            <a:r>
              <a:rPr lang="en-US" dirty="0"/>
              <a:t>Dataset Insights</a:t>
            </a:r>
            <a:endParaRPr lang="en-IN" dirty="0"/>
          </a:p>
        </p:txBody>
      </p:sp>
      <p:pic>
        <p:nvPicPr>
          <p:cNvPr id="5" name="Content Placeholder 4" descr="Table&#10;&#10;Description automatically generated">
            <a:extLst>
              <a:ext uri="{FF2B5EF4-FFF2-40B4-BE49-F238E27FC236}">
                <a16:creationId xmlns:a16="http://schemas.microsoft.com/office/drawing/2014/main" id="{72AE67B4-B73E-47F9-AF69-D6490DED2DB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00587" y="1041008"/>
            <a:ext cx="9324000" cy="5579372"/>
          </a:xfrm>
        </p:spPr>
      </p:pic>
    </p:spTree>
    <p:extLst>
      <p:ext uri="{BB962C8B-B14F-4D97-AF65-F5344CB8AC3E}">
        <p14:creationId xmlns:p14="http://schemas.microsoft.com/office/powerpoint/2010/main" val="810863387"/>
      </p:ext>
    </p:extLst>
  </p:cSld>
  <p:clrMapOvr>
    <a:masterClrMapping/>
  </p:clrMapOvr>
</p:sld>
</file>

<file path=ppt/theme/theme1.xml><?xml version="1.0" encoding="utf-8"?>
<a:theme xmlns:a="http://schemas.openxmlformats.org/drawingml/2006/main" name="BlocksVTI">
  <a:themeElements>
    <a:clrScheme name="Blocks">
      <a:dk1>
        <a:sysClr val="windowText" lastClr="000000"/>
      </a:dk1>
      <a:lt1>
        <a:sysClr val="window" lastClr="FFFFFF"/>
      </a:lt1>
      <a:dk2>
        <a:srgbClr val="1B3843"/>
      </a:dk2>
      <a:lt2>
        <a:srgbClr val="F2F3F1"/>
      </a:lt2>
      <a:accent1>
        <a:srgbClr val="7A8592"/>
      </a:accent1>
      <a:accent2>
        <a:srgbClr val="8C8C96"/>
      </a:accent2>
      <a:accent3>
        <a:srgbClr val="7A6C76"/>
      </a:accent3>
      <a:accent4>
        <a:srgbClr val="A7AA9D"/>
      </a:accent4>
      <a:accent5>
        <a:srgbClr val="63787F"/>
      </a:accent5>
      <a:accent6>
        <a:srgbClr val="889DA5"/>
      </a:accent6>
      <a:hlink>
        <a:srgbClr val="71819B"/>
      </a:hlink>
      <a:folHlink>
        <a:srgbClr val="7E8B85"/>
      </a:folHlink>
    </a:clrScheme>
    <a:fontScheme name="Avenir">
      <a:majorFont>
        <a:latin typeface="Avenir Next LT Pro"/>
        <a:ea typeface=""/>
        <a:cs typeface=""/>
      </a:majorFont>
      <a:minorFont>
        <a:latin typeface="Avenir Next LT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locksVTI" id="{31656FE6-20D8-4105-85EA-706EC9332BE9}" vid="{039DFFC9-9B25-4063-9235-B287A446F509}"/>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CB78CE152A32D747A2A144F0D67ED06A" ma:contentTypeVersion="2" ma:contentTypeDescription="Create a new document." ma:contentTypeScope="" ma:versionID="277897b5fae66fcb38fa1c114f69e31f">
  <xsd:schema xmlns:xsd="http://www.w3.org/2001/XMLSchema" xmlns:xs="http://www.w3.org/2001/XMLSchema" xmlns:p="http://schemas.microsoft.com/office/2006/metadata/properties" xmlns:ns3="fa1c5e7d-0dd9-47e0-8767-c9504343d242" targetNamespace="http://schemas.microsoft.com/office/2006/metadata/properties" ma:root="true" ma:fieldsID="18125164192ad8fa4d90f2c96c463966" ns3:_="">
    <xsd:import namespace="fa1c5e7d-0dd9-47e0-8767-c9504343d242"/>
    <xsd:element name="properties">
      <xsd:complexType>
        <xsd:sequence>
          <xsd:element name="documentManagement">
            <xsd:complexType>
              <xsd:all>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a1c5e7d-0dd9-47e0-8767-c9504343d24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814C84C-03EE-4348-8AB1-B6AED1640B82}">
  <ds:schemaRefs>
    <ds:schemaRef ds:uri="http://schemas.microsoft.com/sharepoint/v3/contenttype/forms"/>
  </ds:schemaRefs>
</ds:datastoreItem>
</file>

<file path=customXml/itemProps2.xml><?xml version="1.0" encoding="utf-8"?>
<ds:datastoreItem xmlns:ds="http://schemas.openxmlformats.org/officeDocument/2006/customXml" ds:itemID="{9782D47A-7117-4328-BCCE-60AD52586AC8}">
  <ds:schemaRefs>
    <ds:schemaRef ds:uri="http://purl.org/dc/elements/1.1/"/>
    <ds:schemaRef ds:uri="fa1c5e7d-0dd9-47e0-8767-c9504343d242"/>
    <ds:schemaRef ds:uri="http://purl.org/dc/terms/"/>
    <ds:schemaRef ds:uri="http://schemas.microsoft.com/office/2006/metadata/properties"/>
    <ds:schemaRef ds:uri="http://schemas.microsoft.com/office/2006/documentManagement/types"/>
    <ds:schemaRef ds:uri="http://schemas.microsoft.com/office/infopath/2007/PartnerControls"/>
    <ds:schemaRef ds:uri="http://purl.org/dc/dcmitype/"/>
    <ds:schemaRef ds:uri="http://www.w3.org/XML/1998/namespace"/>
    <ds:schemaRef ds:uri="http://schemas.openxmlformats.org/package/2006/metadata/core-properties"/>
  </ds:schemaRefs>
</ds:datastoreItem>
</file>

<file path=customXml/itemProps3.xml><?xml version="1.0" encoding="utf-8"?>
<ds:datastoreItem xmlns:ds="http://schemas.openxmlformats.org/officeDocument/2006/customXml" ds:itemID="{B08C577D-9BF4-4DCB-A174-4F48152EDB3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a1c5e7d-0dd9-47e0-8767-c9504343d24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1050</TotalTime>
  <Words>1776</Words>
  <Application>Microsoft Office PowerPoint</Application>
  <PresentationFormat>Widescreen</PresentationFormat>
  <Paragraphs>118</Paragraphs>
  <Slides>33</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33</vt:i4>
      </vt:variant>
    </vt:vector>
  </HeadingPairs>
  <TitlesOfParts>
    <vt:vector size="39" baseType="lpstr">
      <vt:lpstr>Arial</vt:lpstr>
      <vt:lpstr>Avenir Next LT Pro</vt:lpstr>
      <vt:lpstr>Avenir Next LT Pro Light</vt:lpstr>
      <vt:lpstr>Helvetica Neue</vt:lpstr>
      <vt:lpstr>Wingdings</vt:lpstr>
      <vt:lpstr>BlocksVTI</vt:lpstr>
      <vt:lpstr>Predicting presence of Heart Disease using Machine Learning </vt:lpstr>
      <vt:lpstr>Abstract</vt:lpstr>
      <vt:lpstr>Introduction and a little statistics</vt:lpstr>
      <vt:lpstr>Tools &amp; Technologies Used</vt:lpstr>
      <vt:lpstr>A brief introduction of Machine Learning</vt:lpstr>
      <vt:lpstr>Types of Machine Learning</vt:lpstr>
      <vt:lpstr>A Standard Machine Learning Process</vt:lpstr>
      <vt:lpstr>The Dataset</vt:lpstr>
      <vt:lpstr>Dataset Insights</vt:lpstr>
      <vt:lpstr>Dataset Insight contd.</vt:lpstr>
      <vt:lpstr>Visualization of the data and relationship among the attributes and target</vt:lpstr>
      <vt:lpstr>Relationship between Age and target for both gender</vt:lpstr>
      <vt:lpstr>Relationship between Blood pressure and target for both gender</vt:lpstr>
      <vt:lpstr>MAX HR wise positive case for both gender</vt:lpstr>
      <vt:lpstr>Cholesterol wise positive case for both gender</vt:lpstr>
      <vt:lpstr>Pre-processing: Feature selection/extraction</vt:lpstr>
      <vt:lpstr>Heatmap</vt:lpstr>
      <vt:lpstr>Feature Selection</vt:lpstr>
      <vt:lpstr>Splitting of train and test data</vt:lpstr>
      <vt:lpstr>Training &amp; Testing Data </vt:lpstr>
      <vt:lpstr>Feature Normalization</vt:lpstr>
      <vt:lpstr>Feature Normalization contd.</vt:lpstr>
      <vt:lpstr>Classification</vt:lpstr>
      <vt:lpstr>Logistic Regression or Binary Classification</vt:lpstr>
      <vt:lpstr>Performance analysis of Logistic Regression Model</vt:lpstr>
      <vt:lpstr>Support Vector Machine Classifier</vt:lpstr>
      <vt:lpstr>Performance analysis of SVM Model</vt:lpstr>
      <vt:lpstr>Decision Tree Classifier</vt:lpstr>
      <vt:lpstr>Performance analysis of SVM Model</vt:lpstr>
      <vt:lpstr>KNN or K Nearest Neighbor Classifier</vt:lpstr>
      <vt:lpstr>Performance analysis of KNN Model</vt:lpstr>
      <vt:lpstr>Comparison of Algorithms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Dipanjan Maity</dc:creator>
  <cp:lastModifiedBy>Dipanjan Maity</cp:lastModifiedBy>
  <cp:revision>44</cp:revision>
  <dcterms:created xsi:type="dcterms:W3CDTF">2021-07-08T18:40:58Z</dcterms:created>
  <dcterms:modified xsi:type="dcterms:W3CDTF">2021-07-10T07:07:23Z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0x010100CB78CE152A32D747A2A144F0D67ED06A</vt:lpwstr>
  </property>
</Properties>
</file>